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7" r:id="rId4"/>
    <p:sldId id="258" r:id="rId5"/>
    <p:sldId id="269" r:id="rId6"/>
    <p:sldId id="259" r:id="rId7"/>
    <p:sldId id="267" r:id="rId8"/>
    <p:sldId id="260" r:id="rId9"/>
    <p:sldId id="261" r:id="rId10"/>
    <p:sldId id="271" r:id="rId11"/>
    <p:sldId id="272" r:id="rId12"/>
    <p:sldId id="262" r:id="rId13"/>
    <p:sldId id="273" r:id="rId14"/>
    <p:sldId id="274" r:id="rId15"/>
    <p:sldId id="263" r:id="rId16"/>
    <p:sldId id="278" r:id="rId17"/>
    <p:sldId id="265" r:id="rId18"/>
    <p:sldId id="275" r:id="rId19"/>
    <p:sldId id="266" r:id="rId20"/>
    <p:sldId id="276" r:id="rId21"/>
    <p:sldId id="277" r:id="rId22"/>
    <p:sldId id="270" r:id="rId2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46B37B-FFA2-4377-8C72-0DB7C3748028}"/>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EEE28654-61FD-46A6-AD2A-43BF0B8068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C05B2E25-224E-4355-A2C4-F634B751136E}"/>
              </a:ext>
            </a:extLst>
          </p:cNvPr>
          <p:cNvSpPr>
            <a:spLocks noGrp="1"/>
          </p:cNvSpPr>
          <p:nvPr>
            <p:ph type="dt" sz="half" idx="10"/>
          </p:nvPr>
        </p:nvSpPr>
        <p:spPr/>
        <p:txBody>
          <a:bodyPr/>
          <a:lstStyle/>
          <a:p>
            <a:fld id="{49EBCC55-F138-4276-9A3E-4BB962D39EA0}" type="datetimeFigureOut">
              <a:rPr lang="it-IT" smtClean="0"/>
              <a:t>25/03/2021</a:t>
            </a:fld>
            <a:endParaRPr lang="it-IT"/>
          </a:p>
        </p:txBody>
      </p:sp>
      <p:sp>
        <p:nvSpPr>
          <p:cNvPr id="5" name="Segnaposto piè di pagina 4">
            <a:extLst>
              <a:ext uri="{FF2B5EF4-FFF2-40B4-BE49-F238E27FC236}">
                <a16:creationId xmlns:a16="http://schemas.microsoft.com/office/drawing/2014/main" id="{2BD16598-C0D2-49CA-90EB-14D776E1A1C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83E510B-CE35-4FFB-BD92-091BEFCB552A}"/>
              </a:ext>
            </a:extLst>
          </p:cNvPr>
          <p:cNvSpPr>
            <a:spLocks noGrp="1"/>
          </p:cNvSpPr>
          <p:nvPr>
            <p:ph type="sldNum" sz="quarter" idx="12"/>
          </p:nvPr>
        </p:nvSpPr>
        <p:spPr/>
        <p:txBody>
          <a:bodyPr/>
          <a:lstStyle/>
          <a:p>
            <a:fld id="{DD858C6C-897D-4834-897E-6A85187F13B3}" type="slidenum">
              <a:rPr lang="it-IT" smtClean="0"/>
              <a:t>‹N›</a:t>
            </a:fld>
            <a:endParaRPr lang="it-IT"/>
          </a:p>
        </p:txBody>
      </p:sp>
    </p:spTree>
    <p:extLst>
      <p:ext uri="{BB962C8B-B14F-4D97-AF65-F5344CB8AC3E}">
        <p14:creationId xmlns:p14="http://schemas.microsoft.com/office/powerpoint/2010/main" val="2217020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384EA4-D6ED-4105-8DA8-47EB135D26C7}"/>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F0CBA76-325B-4B1B-B112-426EB899716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2E66DC7-088E-4350-B72B-AEC173981C47}"/>
              </a:ext>
            </a:extLst>
          </p:cNvPr>
          <p:cNvSpPr>
            <a:spLocks noGrp="1"/>
          </p:cNvSpPr>
          <p:nvPr>
            <p:ph type="dt" sz="half" idx="10"/>
          </p:nvPr>
        </p:nvSpPr>
        <p:spPr/>
        <p:txBody>
          <a:bodyPr/>
          <a:lstStyle/>
          <a:p>
            <a:fld id="{49EBCC55-F138-4276-9A3E-4BB962D39EA0}" type="datetimeFigureOut">
              <a:rPr lang="it-IT" smtClean="0"/>
              <a:t>25/03/2021</a:t>
            </a:fld>
            <a:endParaRPr lang="it-IT"/>
          </a:p>
        </p:txBody>
      </p:sp>
      <p:sp>
        <p:nvSpPr>
          <p:cNvPr id="5" name="Segnaposto piè di pagina 4">
            <a:extLst>
              <a:ext uri="{FF2B5EF4-FFF2-40B4-BE49-F238E27FC236}">
                <a16:creationId xmlns:a16="http://schemas.microsoft.com/office/drawing/2014/main" id="{4EF912E9-93BE-46AB-BB8D-BBCCF10ECF2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AA39574-E6A7-4C8A-8D0A-40BAFC1E317F}"/>
              </a:ext>
            </a:extLst>
          </p:cNvPr>
          <p:cNvSpPr>
            <a:spLocks noGrp="1"/>
          </p:cNvSpPr>
          <p:nvPr>
            <p:ph type="sldNum" sz="quarter" idx="12"/>
          </p:nvPr>
        </p:nvSpPr>
        <p:spPr/>
        <p:txBody>
          <a:bodyPr/>
          <a:lstStyle/>
          <a:p>
            <a:fld id="{DD858C6C-897D-4834-897E-6A85187F13B3}" type="slidenum">
              <a:rPr lang="it-IT" smtClean="0"/>
              <a:t>‹N›</a:t>
            </a:fld>
            <a:endParaRPr lang="it-IT"/>
          </a:p>
        </p:txBody>
      </p:sp>
    </p:spTree>
    <p:extLst>
      <p:ext uri="{BB962C8B-B14F-4D97-AF65-F5344CB8AC3E}">
        <p14:creationId xmlns:p14="http://schemas.microsoft.com/office/powerpoint/2010/main" val="2547966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7EB70974-FF65-4132-83A4-ADE6E15AF27D}"/>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D3DEE3C-7BB5-4E6C-89A6-F3BFF057B239}"/>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8E32891-0B4E-44DA-BB27-8140E47F3AC8}"/>
              </a:ext>
            </a:extLst>
          </p:cNvPr>
          <p:cNvSpPr>
            <a:spLocks noGrp="1"/>
          </p:cNvSpPr>
          <p:nvPr>
            <p:ph type="dt" sz="half" idx="10"/>
          </p:nvPr>
        </p:nvSpPr>
        <p:spPr/>
        <p:txBody>
          <a:bodyPr/>
          <a:lstStyle/>
          <a:p>
            <a:fld id="{49EBCC55-F138-4276-9A3E-4BB962D39EA0}" type="datetimeFigureOut">
              <a:rPr lang="it-IT" smtClean="0"/>
              <a:t>25/03/2021</a:t>
            </a:fld>
            <a:endParaRPr lang="it-IT"/>
          </a:p>
        </p:txBody>
      </p:sp>
      <p:sp>
        <p:nvSpPr>
          <p:cNvPr id="5" name="Segnaposto piè di pagina 4">
            <a:extLst>
              <a:ext uri="{FF2B5EF4-FFF2-40B4-BE49-F238E27FC236}">
                <a16:creationId xmlns:a16="http://schemas.microsoft.com/office/drawing/2014/main" id="{901A18C2-3065-4561-9DE0-1433EA6CAF8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27FA5A3-D4DB-4598-98D0-4B0A1483948B}"/>
              </a:ext>
            </a:extLst>
          </p:cNvPr>
          <p:cNvSpPr>
            <a:spLocks noGrp="1"/>
          </p:cNvSpPr>
          <p:nvPr>
            <p:ph type="sldNum" sz="quarter" idx="12"/>
          </p:nvPr>
        </p:nvSpPr>
        <p:spPr/>
        <p:txBody>
          <a:bodyPr/>
          <a:lstStyle/>
          <a:p>
            <a:fld id="{DD858C6C-897D-4834-897E-6A85187F13B3}" type="slidenum">
              <a:rPr lang="it-IT" smtClean="0"/>
              <a:t>‹N›</a:t>
            </a:fld>
            <a:endParaRPr lang="it-IT"/>
          </a:p>
        </p:txBody>
      </p:sp>
    </p:spTree>
    <p:extLst>
      <p:ext uri="{BB962C8B-B14F-4D97-AF65-F5344CB8AC3E}">
        <p14:creationId xmlns:p14="http://schemas.microsoft.com/office/powerpoint/2010/main" val="1758826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3B29A8-E97A-4E76-9AA5-B55F954534B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BA828FA-8CC7-448A-AC5A-BB5F4EFEE6EC}"/>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4961973-93AB-4044-9F94-E50225BD8172}"/>
              </a:ext>
            </a:extLst>
          </p:cNvPr>
          <p:cNvSpPr>
            <a:spLocks noGrp="1"/>
          </p:cNvSpPr>
          <p:nvPr>
            <p:ph type="dt" sz="half" idx="10"/>
          </p:nvPr>
        </p:nvSpPr>
        <p:spPr/>
        <p:txBody>
          <a:bodyPr/>
          <a:lstStyle/>
          <a:p>
            <a:fld id="{49EBCC55-F138-4276-9A3E-4BB962D39EA0}" type="datetimeFigureOut">
              <a:rPr lang="it-IT" smtClean="0"/>
              <a:t>25/03/2021</a:t>
            </a:fld>
            <a:endParaRPr lang="it-IT"/>
          </a:p>
        </p:txBody>
      </p:sp>
      <p:sp>
        <p:nvSpPr>
          <p:cNvPr id="5" name="Segnaposto piè di pagina 4">
            <a:extLst>
              <a:ext uri="{FF2B5EF4-FFF2-40B4-BE49-F238E27FC236}">
                <a16:creationId xmlns:a16="http://schemas.microsoft.com/office/drawing/2014/main" id="{AC6B74AB-28A8-4D46-B466-C3931B0FC94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6C800F9-EB30-4343-A91F-253B860348B6}"/>
              </a:ext>
            </a:extLst>
          </p:cNvPr>
          <p:cNvSpPr>
            <a:spLocks noGrp="1"/>
          </p:cNvSpPr>
          <p:nvPr>
            <p:ph type="sldNum" sz="quarter" idx="12"/>
          </p:nvPr>
        </p:nvSpPr>
        <p:spPr/>
        <p:txBody>
          <a:bodyPr/>
          <a:lstStyle/>
          <a:p>
            <a:fld id="{DD858C6C-897D-4834-897E-6A85187F13B3}" type="slidenum">
              <a:rPr lang="it-IT" smtClean="0"/>
              <a:t>‹N›</a:t>
            </a:fld>
            <a:endParaRPr lang="it-IT"/>
          </a:p>
        </p:txBody>
      </p:sp>
    </p:spTree>
    <p:extLst>
      <p:ext uri="{BB962C8B-B14F-4D97-AF65-F5344CB8AC3E}">
        <p14:creationId xmlns:p14="http://schemas.microsoft.com/office/powerpoint/2010/main" val="1965941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18AA2D-8A02-45E4-AF30-A66EA5972E4B}"/>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1DC4EFFE-A32C-488C-9F9A-B42B09F014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29160F1D-B1C3-4E07-AAB3-5FF2856FD053}"/>
              </a:ext>
            </a:extLst>
          </p:cNvPr>
          <p:cNvSpPr>
            <a:spLocks noGrp="1"/>
          </p:cNvSpPr>
          <p:nvPr>
            <p:ph type="dt" sz="half" idx="10"/>
          </p:nvPr>
        </p:nvSpPr>
        <p:spPr/>
        <p:txBody>
          <a:bodyPr/>
          <a:lstStyle/>
          <a:p>
            <a:fld id="{49EBCC55-F138-4276-9A3E-4BB962D39EA0}" type="datetimeFigureOut">
              <a:rPr lang="it-IT" smtClean="0"/>
              <a:t>25/03/2021</a:t>
            </a:fld>
            <a:endParaRPr lang="it-IT"/>
          </a:p>
        </p:txBody>
      </p:sp>
      <p:sp>
        <p:nvSpPr>
          <p:cNvPr id="5" name="Segnaposto piè di pagina 4">
            <a:extLst>
              <a:ext uri="{FF2B5EF4-FFF2-40B4-BE49-F238E27FC236}">
                <a16:creationId xmlns:a16="http://schemas.microsoft.com/office/drawing/2014/main" id="{EDBAABAD-242A-4190-A534-10D416DFA48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946CCE8-70F0-4A9D-8835-B134B80DD622}"/>
              </a:ext>
            </a:extLst>
          </p:cNvPr>
          <p:cNvSpPr>
            <a:spLocks noGrp="1"/>
          </p:cNvSpPr>
          <p:nvPr>
            <p:ph type="sldNum" sz="quarter" idx="12"/>
          </p:nvPr>
        </p:nvSpPr>
        <p:spPr/>
        <p:txBody>
          <a:bodyPr/>
          <a:lstStyle/>
          <a:p>
            <a:fld id="{DD858C6C-897D-4834-897E-6A85187F13B3}" type="slidenum">
              <a:rPr lang="it-IT" smtClean="0"/>
              <a:t>‹N›</a:t>
            </a:fld>
            <a:endParaRPr lang="it-IT"/>
          </a:p>
        </p:txBody>
      </p:sp>
    </p:spTree>
    <p:extLst>
      <p:ext uri="{BB962C8B-B14F-4D97-AF65-F5344CB8AC3E}">
        <p14:creationId xmlns:p14="http://schemas.microsoft.com/office/powerpoint/2010/main" val="1814432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39C6B5-65A5-474F-973E-5957CFC4C9E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703247A-78FD-4C28-B250-E32A300D901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93B93035-365F-48C6-869B-3EDCEAB00C5E}"/>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81959056-1D46-49A8-8442-32FFC45B01D5}"/>
              </a:ext>
            </a:extLst>
          </p:cNvPr>
          <p:cNvSpPr>
            <a:spLocks noGrp="1"/>
          </p:cNvSpPr>
          <p:nvPr>
            <p:ph type="dt" sz="half" idx="10"/>
          </p:nvPr>
        </p:nvSpPr>
        <p:spPr/>
        <p:txBody>
          <a:bodyPr/>
          <a:lstStyle/>
          <a:p>
            <a:fld id="{49EBCC55-F138-4276-9A3E-4BB962D39EA0}" type="datetimeFigureOut">
              <a:rPr lang="it-IT" smtClean="0"/>
              <a:t>25/03/2021</a:t>
            </a:fld>
            <a:endParaRPr lang="it-IT"/>
          </a:p>
        </p:txBody>
      </p:sp>
      <p:sp>
        <p:nvSpPr>
          <p:cNvPr id="6" name="Segnaposto piè di pagina 5">
            <a:extLst>
              <a:ext uri="{FF2B5EF4-FFF2-40B4-BE49-F238E27FC236}">
                <a16:creationId xmlns:a16="http://schemas.microsoft.com/office/drawing/2014/main" id="{7CAF7CB2-C8A5-4215-B820-BD2A72A78AE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E3A7ADC-427A-48C7-92B4-0F81D8938107}"/>
              </a:ext>
            </a:extLst>
          </p:cNvPr>
          <p:cNvSpPr>
            <a:spLocks noGrp="1"/>
          </p:cNvSpPr>
          <p:nvPr>
            <p:ph type="sldNum" sz="quarter" idx="12"/>
          </p:nvPr>
        </p:nvSpPr>
        <p:spPr/>
        <p:txBody>
          <a:bodyPr/>
          <a:lstStyle/>
          <a:p>
            <a:fld id="{DD858C6C-897D-4834-897E-6A85187F13B3}" type="slidenum">
              <a:rPr lang="it-IT" smtClean="0"/>
              <a:t>‹N›</a:t>
            </a:fld>
            <a:endParaRPr lang="it-IT"/>
          </a:p>
        </p:txBody>
      </p:sp>
    </p:spTree>
    <p:extLst>
      <p:ext uri="{BB962C8B-B14F-4D97-AF65-F5344CB8AC3E}">
        <p14:creationId xmlns:p14="http://schemas.microsoft.com/office/powerpoint/2010/main" val="2733155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AD1779-C7D7-4024-9EDD-04BEA07986B9}"/>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E73D5F7-8EBF-4E54-91B9-A2129F2F04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7CD8B594-04A6-4AE6-BC7B-A9740D57991A}"/>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347D2497-199B-4799-A6E3-ED78854340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DFF2DF08-429F-49E4-9D2E-86B4AD2D6201}"/>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35101921-CBF9-4DCA-86FA-7523FE96AC84}"/>
              </a:ext>
            </a:extLst>
          </p:cNvPr>
          <p:cNvSpPr>
            <a:spLocks noGrp="1"/>
          </p:cNvSpPr>
          <p:nvPr>
            <p:ph type="dt" sz="half" idx="10"/>
          </p:nvPr>
        </p:nvSpPr>
        <p:spPr/>
        <p:txBody>
          <a:bodyPr/>
          <a:lstStyle/>
          <a:p>
            <a:fld id="{49EBCC55-F138-4276-9A3E-4BB962D39EA0}" type="datetimeFigureOut">
              <a:rPr lang="it-IT" smtClean="0"/>
              <a:t>25/03/2021</a:t>
            </a:fld>
            <a:endParaRPr lang="it-IT"/>
          </a:p>
        </p:txBody>
      </p:sp>
      <p:sp>
        <p:nvSpPr>
          <p:cNvPr id="8" name="Segnaposto piè di pagina 7">
            <a:extLst>
              <a:ext uri="{FF2B5EF4-FFF2-40B4-BE49-F238E27FC236}">
                <a16:creationId xmlns:a16="http://schemas.microsoft.com/office/drawing/2014/main" id="{E0914520-A6FC-45BD-B1F8-F50E3E53CBB6}"/>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819CCCE5-E777-490E-A96E-218C7CCAA4DD}"/>
              </a:ext>
            </a:extLst>
          </p:cNvPr>
          <p:cNvSpPr>
            <a:spLocks noGrp="1"/>
          </p:cNvSpPr>
          <p:nvPr>
            <p:ph type="sldNum" sz="quarter" idx="12"/>
          </p:nvPr>
        </p:nvSpPr>
        <p:spPr/>
        <p:txBody>
          <a:bodyPr/>
          <a:lstStyle/>
          <a:p>
            <a:fld id="{DD858C6C-897D-4834-897E-6A85187F13B3}" type="slidenum">
              <a:rPr lang="it-IT" smtClean="0"/>
              <a:t>‹N›</a:t>
            </a:fld>
            <a:endParaRPr lang="it-IT"/>
          </a:p>
        </p:txBody>
      </p:sp>
    </p:spTree>
    <p:extLst>
      <p:ext uri="{BB962C8B-B14F-4D97-AF65-F5344CB8AC3E}">
        <p14:creationId xmlns:p14="http://schemas.microsoft.com/office/powerpoint/2010/main" val="3274234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EE68A3-4B9B-42AC-9945-04867FEAF8DA}"/>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35E6C50E-2ABC-4809-BD06-91C771B86309}"/>
              </a:ext>
            </a:extLst>
          </p:cNvPr>
          <p:cNvSpPr>
            <a:spLocks noGrp="1"/>
          </p:cNvSpPr>
          <p:nvPr>
            <p:ph type="dt" sz="half" idx="10"/>
          </p:nvPr>
        </p:nvSpPr>
        <p:spPr/>
        <p:txBody>
          <a:bodyPr/>
          <a:lstStyle/>
          <a:p>
            <a:fld id="{49EBCC55-F138-4276-9A3E-4BB962D39EA0}" type="datetimeFigureOut">
              <a:rPr lang="it-IT" smtClean="0"/>
              <a:t>25/03/2021</a:t>
            </a:fld>
            <a:endParaRPr lang="it-IT"/>
          </a:p>
        </p:txBody>
      </p:sp>
      <p:sp>
        <p:nvSpPr>
          <p:cNvPr id="4" name="Segnaposto piè di pagina 3">
            <a:extLst>
              <a:ext uri="{FF2B5EF4-FFF2-40B4-BE49-F238E27FC236}">
                <a16:creationId xmlns:a16="http://schemas.microsoft.com/office/drawing/2014/main" id="{BC844252-584E-4C62-9439-FD0A46A73176}"/>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7C4BE717-F357-42C7-8AD4-17486ACC0C6C}"/>
              </a:ext>
            </a:extLst>
          </p:cNvPr>
          <p:cNvSpPr>
            <a:spLocks noGrp="1"/>
          </p:cNvSpPr>
          <p:nvPr>
            <p:ph type="sldNum" sz="quarter" idx="12"/>
          </p:nvPr>
        </p:nvSpPr>
        <p:spPr/>
        <p:txBody>
          <a:bodyPr/>
          <a:lstStyle/>
          <a:p>
            <a:fld id="{DD858C6C-897D-4834-897E-6A85187F13B3}" type="slidenum">
              <a:rPr lang="it-IT" smtClean="0"/>
              <a:t>‹N›</a:t>
            </a:fld>
            <a:endParaRPr lang="it-IT"/>
          </a:p>
        </p:txBody>
      </p:sp>
    </p:spTree>
    <p:extLst>
      <p:ext uri="{BB962C8B-B14F-4D97-AF65-F5344CB8AC3E}">
        <p14:creationId xmlns:p14="http://schemas.microsoft.com/office/powerpoint/2010/main" val="4138449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B7366008-7160-42E5-8E53-2BCD38CABD5F}"/>
              </a:ext>
            </a:extLst>
          </p:cNvPr>
          <p:cNvSpPr>
            <a:spLocks noGrp="1"/>
          </p:cNvSpPr>
          <p:nvPr>
            <p:ph type="dt" sz="half" idx="10"/>
          </p:nvPr>
        </p:nvSpPr>
        <p:spPr/>
        <p:txBody>
          <a:bodyPr/>
          <a:lstStyle/>
          <a:p>
            <a:fld id="{49EBCC55-F138-4276-9A3E-4BB962D39EA0}" type="datetimeFigureOut">
              <a:rPr lang="it-IT" smtClean="0"/>
              <a:t>25/03/2021</a:t>
            </a:fld>
            <a:endParaRPr lang="it-IT"/>
          </a:p>
        </p:txBody>
      </p:sp>
      <p:sp>
        <p:nvSpPr>
          <p:cNvPr id="3" name="Segnaposto piè di pagina 2">
            <a:extLst>
              <a:ext uri="{FF2B5EF4-FFF2-40B4-BE49-F238E27FC236}">
                <a16:creationId xmlns:a16="http://schemas.microsoft.com/office/drawing/2014/main" id="{FCC64299-A4EF-4684-9B4F-38840DEC607C}"/>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FBAC9B9F-1214-45AE-9594-D59620F72BC0}"/>
              </a:ext>
            </a:extLst>
          </p:cNvPr>
          <p:cNvSpPr>
            <a:spLocks noGrp="1"/>
          </p:cNvSpPr>
          <p:nvPr>
            <p:ph type="sldNum" sz="quarter" idx="12"/>
          </p:nvPr>
        </p:nvSpPr>
        <p:spPr/>
        <p:txBody>
          <a:bodyPr/>
          <a:lstStyle/>
          <a:p>
            <a:fld id="{DD858C6C-897D-4834-897E-6A85187F13B3}" type="slidenum">
              <a:rPr lang="it-IT" smtClean="0"/>
              <a:t>‹N›</a:t>
            </a:fld>
            <a:endParaRPr lang="it-IT"/>
          </a:p>
        </p:txBody>
      </p:sp>
    </p:spTree>
    <p:extLst>
      <p:ext uri="{BB962C8B-B14F-4D97-AF65-F5344CB8AC3E}">
        <p14:creationId xmlns:p14="http://schemas.microsoft.com/office/powerpoint/2010/main" val="3429369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8AC515-E134-421C-9173-17E5960637A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B92B1D7-5D65-4745-8714-38C77ADC42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88CEB729-8B61-4A1A-B6A4-CBDF26EED4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6BFD717-E663-4BE8-919C-DF92A4A96BB4}"/>
              </a:ext>
            </a:extLst>
          </p:cNvPr>
          <p:cNvSpPr>
            <a:spLocks noGrp="1"/>
          </p:cNvSpPr>
          <p:nvPr>
            <p:ph type="dt" sz="half" idx="10"/>
          </p:nvPr>
        </p:nvSpPr>
        <p:spPr/>
        <p:txBody>
          <a:bodyPr/>
          <a:lstStyle/>
          <a:p>
            <a:fld id="{49EBCC55-F138-4276-9A3E-4BB962D39EA0}" type="datetimeFigureOut">
              <a:rPr lang="it-IT" smtClean="0"/>
              <a:t>25/03/2021</a:t>
            </a:fld>
            <a:endParaRPr lang="it-IT"/>
          </a:p>
        </p:txBody>
      </p:sp>
      <p:sp>
        <p:nvSpPr>
          <p:cNvPr id="6" name="Segnaposto piè di pagina 5">
            <a:extLst>
              <a:ext uri="{FF2B5EF4-FFF2-40B4-BE49-F238E27FC236}">
                <a16:creationId xmlns:a16="http://schemas.microsoft.com/office/drawing/2014/main" id="{DB2D9BFC-E9B8-4DEE-840B-A50713CEA63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0C30D93-A3C3-43C2-84D6-9D8FCB169972}"/>
              </a:ext>
            </a:extLst>
          </p:cNvPr>
          <p:cNvSpPr>
            <a:spLocks noGrp="1"/>
          </p:cNvSpPr>
          <p:nvPr>
            <p:ph type="sldNum" sz="quarter" idx="12"/>
          </p:nvPr>
        </p:nvSpPr>
        <p:spPr/>
        <p:txBody>
          <a:bodyPr/>
          <a:lstStyle/>
          <a:p>
            <a:fld id="{DD858C6C-897D-4834-897E-6A85187F13B3}" type="slidenum">
              <a:rPr lang="it-IT" smtClean="0"/>
              <a:t>‹N›</a:t>
            </a:fld>
            <a:endParaRPr lang="it-IT"/>
          </a:p>
        </p:txBody>
      </p:sp>
    </p:spTree>
    <p:extLst>
      <p:ext uri="{BB962C8B-B14F-4D97-AF65-F5344CB8AC3E}">
        <p14:creationId xmlns:p14="http://schemas.microsoft.com/office/powerpoint/2010/main" val="3086315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D59D55-1955-4ADC-B770-15D304EE58A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B8AB2C70-93E7-43B2-8DDD-55A01418B5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2E8FCE08-B568-4A48-BC40-0022A4DF89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9B41184-2D6F-4968-8531-F60670BCA551}"/>
              </a:ext>
            </a:extLst>
          </p:cNvPr>
          <p:cNvSpPr>
            <a:spLocks noGrp="1"/>
          </p:cNvSpPr>
          <p:nvPr>
            <p:ph type="dt" sz="half" idx="10"/>
          </p:nvPr>
        </p:nvSpPr>
        <p:spPr/>
        <p:txBody>
          <a:bodyPr/>
          <a:lstStyle/>
          <a:p>
            <a:fld id="{49EBCC55-F138-4276-9A3E-4BB962D39EA0}" type="datetimeFigureOut">
              <a:rPr lang="it-IT" smtClean="0"/>
              <a:t>25/03/2021</a:t>
            </a:fld>
            <a:endParaRPr lang="it-IT"/>
          </a:p>
        </p:txBody>
      </p:sp>
      <p:sp>
        <p:nvSpPr>
          <p:cNvPr id="6" name="Segnaposto piè di pagina 5">
            <a:extLst>
              <a:ext uri="{FF2B5EF4-FFF2-40B4-BE49-F238E27FC236}">
                <a16:creationId xmlns:a16="http://schemas.microsoft.com/office/drawing/2014/main" id="{51B7BFF0-49FE-4032-AEC5-7016B15A8B6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43DFC77-B011-47AB-9290-8FA016B0A7B7}"/>
              </a:ext>
            </a:extLst>
          </p:cNvPr>
          <p:cNvSpPr>
            <a:spLocks noGrp="1"/>
          </p:cNvSpPr>
          <p:nvPr>
            <p:ph type="sldNum" sz="quarter" idx="12"/>
          </p:nvPr>
        </p:nvSpPr>
        <p:spPr/>
        <p:txBody>
          <a:bodyPr/>
          <a:lstStyle/>
          <a:p>
            <a:fld id="{DD858C6C-897D-4834-897E-6A85187F13B3}" type="slidenum">
              <a:rPr lang="it-IT" smtClean="0"/>
              <a:t>‹N›</a:t>
            </a:fld>
            <a:endParaRPr lang="it-IT"/>
          </a:p>
        </p:txBody>
      </p:sp>
    </p:spTree>
    <p:extLst>
      <p:ext uri="{BB962C8B-B14F-4D97-AF65-F5344CB8AC3E}">
        <p14:creationId xmlns:p14="http://schemas.microsoft.com/office/powerpoint/2010/main" val="995537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DEB3272-F013-4C91-ADE7-97538E3E3F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EAAE0EA-69A5-470F-A46C-7C492DF487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D5444ED-4262-4CA3-AA49-1191C40D0D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EBCC55-F138-4276-9A3E-4BB962D39EA0}" type="datetimeFigureOut">
              <a:rPr lang="it-IT" smtClean="0"/>
              <a:t>25/03/2021</a:t>
            </a:fld>
            <a:endParaRPr lang="it-IT"/>
          </a:p>
        </p:txBody>
      </p:sp>
      <p:sp>
        <p:nvSpPr>
          <p:cNvPr id="5" name="Segnaposto piè di pagina 4">
            <a:extLst>
              <a:ext uri="{FF2B5EF4-FFF2-40B4-BE49-F238E27FC236}">
                <a16:creationId xmlns:a16="http://schemas.microsoft.com/office/drawing/2014/main" id="{975284F1-849C-4A16-B34A-BD03249BF4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597CC5B5-6C50-4549-BF14-AACD4607E9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858C6C-897D-4834-897E-6A85187F13B3}" type="slidenum">
              <a:rPr lang="it-IT" smtClean="0"/>
              <a:t>‹N›</a:t>
            </a:fld>
            <a:endParaRPr lang="it-IT"/>
          </a:p>
        </p:txBody>
      </p:sp>
    </p:spTree>
    <p:extLst>
      <p:ext uri="{BB962C8B-B14F-4D97-AF65-F5344CB8AC3E}">
        <p14:creationId xmlns:p14="http://schemas.microsoft.com/office/powerpoint/2010/main" val="1000064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8F147B-07E9-4912-9C0A-6E061EF20FBA}"/>
              </a:ext>
            </a:extLst>
          </p:cNvPr>
          <p:cNvSpPr>
            <a:spLocks noGrp="1"/>
          </p:cNvSpPr>
          <p:nvPr>
            <p:ph type="ctrTitle"/>
          </p:nvPr>
        </p:nvSpPr>
        <p:spPr/>
        <p:txBody>
          <a:bodyPr>
            <a:normAutofit/>
          </a:bodyPr>
          <a:lstStyle/>
          <a:p>
            <a:r>
              <a:rPr lang="it-IT" sz="5400" dirty="0"/>
              <a:t>STATI ITALIANI E COMUNITÀ EBRAICHE NELL’ITALIA MODERNA</a:t>
            </a:r>
          </a:p>
        </p:txBody>
      </p:sp>
      <p:sp>
        <p:nvSpPr>
          <p:cNvPr id="3" name="Sottotitolo 2">
            <a:extLst>
              <a:ext uri="{FF2B5EF4-FFF2-40B4-BE49-F238E27FC236}">
                <a16:creationId xmlns:a16="http://schemas.microsoft.com/office/drawing/2014/main" id="{CF0D8AC9-94DF-431B-A5A8-27116F7917CF}"/>
              </a:ext>
            </a:extLst>
          </p:cNvPr>
          <p:cNvSpPr>
            <a:spLocks noGrp="1"/>
          </p:cNvSpPr>
          <p:nvPr>
            <p:ph type="subTitle" idx="1"/>
          </p:nvPr>
        </p:nvSpPr>
        <p:spPr/>
        <p:txBody>
          <a:bodyPr>
            <a:normAutofit fontScale="55000" lnSpcReduction="20000"/>
          </a:bodyPr>
          <a:lstStyle/>
          <a:p>
            <a:r>
              <a:rPr lang="it-IT" sz="4000" i="1" dirty="0"/>
              <a:t>QUADRO GENERALE E CASI PARTICOLARI (LO STATO SABAUDO)</a:t>
            </a:r>
          </a:p>
          <a:p>
            <a:r>
              <a:rPr lang="it-IT" sz="4000" dirty="0"/>
              <a:t>Intervento di Pierpaolo Merlin</a:t>
            </a:r>
          </a:p>
          <a:p>
            <a:r>
              <a:rPr lang="it-IT" sz="4000" dirty="0"/>
              <a:t>Professore Associato di Storia Moderna presso il Dipartimento di Lingue e Letterature Straniere e Culture Moderne dell’ Università di Torino.</a:t>
            </a:r>
          </a:p>
        </p:txBody>
      </p:sp>
    </p:spTree>
    <p:extLst>
      <p:ext uri="{BB962C8B-B14F-4D97-AF65-F5344CB8AC3E}">
        <p14:creationId xmlns:p14="http://schemas.microsoft.com/office/powerpoint/2010/main" val="155982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ANCONA EBRAICA</a:t>
            </a:r>
          </a:p>
        </p:txBody>
      </p:sp>
      <p:sp>
        <p:nvSpPr>
          <p:cNvPr id="3" name="Segnaposto testo 2"/>
          <p:cNvSpPr>
            <a:spLocks noGrp="1"/>
          </p:cNvSpPr>
          <p:nvPr>
            <p:ph type="body" idx="1"/>
          </p:nvPr>
        </p:nvSpPr>
        <p:spPr/>
        <p:txBody>
          <a:bodyPr/>
          <a:lstStyle/>
          <a:p>
            <a:pPr algn="ctr"/>
            <a:r>
              <a:rPr lang="it-IT" dirty="0"/>
              <a:t>Cimitero ebraico</a:t>
            </a:r>
          </a:p>
        </p:txBody>
      </p:sp>
      <p:sp>
        <p:nvSpPr>
          <p:cNvPr id="5" name="Segnaposto testo 4"/>
          <p:cNvSpPr>
            <a:spLocks noGrp="1"/>
          </p:cNvSpPr>
          <p:nvPr>
            <p:ph type="body" sz="quarter" idx="3"/>
          </p:nvPr>
        </p:nvSpPr>
        <p:spPr/>
        <p:txBody>
          <a:bodyPr/>
          <a:lstStyle/>
          <a:p>
            <a:pPr algn="ctr"/>
            <a:r>
              <a:rPr lang="it-IT" dirty="0"/>
              <a:t>Sinagoga levantina</a:t>
            </a:r>
          </a:p>
        </p:txBody>
      </p:sp>
      <p:pic>
        <p:nvPicPr>
          <p:cNvPr id="5122" name="Picture 2" descr="Comunità ebraica di Ancona - Wikipedia"/>
          <p:cNvPicPr>
            <a:picLocks noGrp="1" noChangeAspect="1" noChangeArrowheads="1"/>
          </p:cNvPicPr>
          <p:nvPr>
            <p:ph sz="half" idx="2"/>
          </p:nvPr>
        </p:nvPicPr>
        <p:blipFill>
          <a:blip r:embed="rId2" cstate="hqprint">
            <a:extLst>
              <a:ext uri="{28A0092B-C50C-407E-A947-70E740481C1C}">
                <a14:useLocalDpi xmlns:a14="http://schemas.microsoft.com/office/drawing/2010/main" val="0"/>
              </a:ext>
            </a:extLst>
          </a:blip>
          <a:srcRect/>
          <a:stretch>
            <a:fillRect/>
          </a:stretch>
        </p:blipFill>
        <p:spPr bwMode="auto">
          <a:xfrm>
            <a:off x="962289" y="2505075"/>
            <a:ext cx="4912784" cy="368458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Sinagoga Levantina di Ancona | Visit Jewish Italy"/>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921499" y="2505075"/>
            <a:ext cx="4272017" cy="368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251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FERRARA EBRAICA</a:t>
            </a:r>
          </a:p>
        </p:txBody>
      </p:sp>
      <p:sp>
        <p:nvSpPr>
          <p:cNvPr id="3" name="Segnaposto testo 2"/>
          <p:cNvSpPr>
            <a:spLocks noGrp="1"/>
          </p:cNvSpPr>
          <p:nvPr>
            <p:ph type="body" idx="1"/>
          </p:nvPr>
        </p:nvSpPr>
        <p:spPr/>
        <p:txBody>
          <a:bodyPr/>
          <a:lstStyle/>
          <a:p>
            <a:pPr algn="ctr"/>
            <a:r>
              <a:rPr lang="it-IT" dirty="0"/>
              <a:t>Il Ghetto del 1624</a:t>
            </a:r>
          </a:p>
        </p:txBody>
      </p:sp>
      <p:sp>
        <p:nvSpPr>
          <p:cNvPr id="5" name="Segnaposto testo 4"/>
          <p:cNvSpPr>
            <a:spLocks noGrp="1"/>
          </p:cNvSpPr>
          <p:nvPr>
            <p:ph type="body" sz="quarter" idx="3"/>
          </p:nvPr>
        </p:nvSpPr>
        <p:spPr/>
        <p:txBody>
          <a:bodyPr/>
          <a:lstStyle/>
          <a:p>
            <a:r>
              <a:rPr lang="it-IT" dirty="0"/>
              <a:t>TOPOGRAFIA DEL GHETTO</a:t>
            </a:r>
          </a:p>
        </p:txBody>
      </p:sp>
      <p:pic>
        <p:nvPicPr>
          <p:cNvPr id="6146" name="Picture 2" descr="Ferrara, sinagoga, 0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39788" y="2588483"/>
            <a:ext cx="5157787" cy="3717724"/>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La città ebraica - MuseoFerrara"/>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632029" y="2588483"/>
            <a:ext cx="4319750" cy="3717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856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27723B-6D68-4D6F-B900-8504640F1E06}"/>
              </a:ext>
            </a:extLst>
          </p:cNvPr>
          <p:cNvSpPr>
            <a:spLocks noGrp="1"/>
          </p:cNvSpPr>
          <p:nvPr>
            <p:ph type="title"/>
          </p:nvPr>
        </p:nvSpPr>
        <p:spPr/>
        <p:txBody>
          <a:bodyPr/>
          <a:lstStyle/>
          <a:p>
            <a:pPr algn="ctr"/>
            <a:r>
              <a:rPr lang="it-IT" dirty="0"/>
              <a:t>CASI STUDIO: LIVORNO E VENEZIA</a:t>
            </a:r>
          </a:p>
        </p:txBody>
      </p:sp>
      <p:sp>
        <p:nvSpPr>
          <p:cNvPr id="3" name="Segnaposto contenuto 2">
            <a:extLst>
              <a:ext uri="{FF2B5EF4-FFF2-40B4-BE49-F238E27FC236}">
                <a16:creationId xmlns:a16="http://schemas.microsoft.com/office/drawing/2014/main" id="{204C9E6D-E189-4765-B725-4B426223DFD9}"/>
              </a:ext>
            </a:extLst>
          </p:cNvPr>
          <p:cNvSpPr>
            <a:spLocks noGrp="1"/>
          </p:cNvSpPr>
          <p:nvPr>
            <p:ph sz="half" idx="1"/>
          </p:nvPr>
        </p:nvSpPr>
        <p:spPr/>
        <p:txBody>
          <a:bodyPr>
            <a:normAutofit fontScale="62500" lnSpcReduction="20000"/>
          </a:bodyPr>
          <a:lstStyle/>
          <a:p>
            <a:r>
              <a:rPr lang="it-IT" dirty="0"/>
              <a:t>Livorno sviluppo commerciale tra ‘500 e ‘600. Dal ‘700 declino. Altri insediamenti Pisa, Siena.</a:t>
            </a:r>
          </a:p>
          <a:p>
            <a:pPr algn="just"/>
            <a:r>
              <a:rPr lang="it-IT" dirty="0"/>
              <a:t>Costituzioni </a:t>
            </a:r>
            <a:r>
              <a:rPr lang="it-IT" dirty="0" err="1"/>
              <a:t>livorniane</a:t>
            </a:r>
            <a:r>
              <a:rPr lang="it-IT" dirty="0"/>
              <a:t> 1591-93 porto franco e immunità. Insediamenti di nazioni «straniere»: armeni greci, inglesi francesi, ebrei iberici (ponentini). Concessioni eccezionali: possibilità di ritornare alla fede ebraica, riconoscimento proprietà immobiliare.</a:t>
            </a:r>
          </a:p>
          <a:p>
            <a:pPr algn="just"/>
            <a:r>
              <a:rPr lang="it-IT" dirty="0"/>
              <a:t>Sbagliato parlare però di «tolleranza». Si tratta di politica pragmatica dettata da interessi economici.</a:t>
            </a:r>
          </a:p>
          <a:p>
            <a:pPr algn="just"/>
            <a:r>
              <a:rPr lang="it-IT" dirty="0"/>
              <a:t>Livorno centro della diaspora sefardita occidentale. A metà ‘600 circa 2 mila membri. Seconda comunità dopo Amsterdam. Dal ‘700 declino.</a:t>
            </a:r>
          </a:p>
          <a:p>
            <a:pPr algn="just"/>
            <a:r>
              <a:rPr lang="it-IT" dirty="0"/>
              <a:t>Importanza relazioni commerciali e finanziarie con la madrepatria e le colonie portoghesi grazie ai legami parentali. Creazione di una rete transculturale per  una «storia globale».</a:t>
            </a:r>
          </a:p>
          <a:p>
            <a:pPr algn="just"/>
            <a:r>
              <a:rPr lang="it-IT" dirty="0"/>
              <a:t>Non esiste ghetto chiuso. </a:t>
            </a:r>
          </a:p>
        </p:txBody>
      </p:sp>
      <p:sp>
        <p:nvSpPr>
          <p:cNvPr id="4" name="Segnaposto contenuto 3">
            <a:extLst>
              <a:ext uri="{FF2B5EF4-FFF2-40B4-BE49-F238E27FC236}">
                <a16:creationId xmlns:a16="http://schemas.microsoft.com/office/drawing/2014/main" id="{CFD8720B-F73B-4016-9BB4-EC7B99E2A067}"/>
              </a:ext>
            </a:extLst>
          </p:cNvPr>
          <p:cNvSpPr>
            <a:spLocks noGrp="1"/>
          </p:cNvSpPr>
          <p:nvPr>
            <p:ph sz="half" idx="2"/>
          </p:nvPr>
        </p:nvSpPr>
        <p:spPr/>
        <p:txBody>
          <a:bodyPr>
            <a:normAutofit fontScale="62500" lnSpcReduction="20000"/>
          </a:bodyPr>
          <a:lstStyle/>
          <a:p>
            <a:pPr algn="just"/>
            <a:r>
              <a:rPr lang="it-IT" dirty="0"/>
              <a:t>Nel Veneto presenza antica. A Venezia politica altalenante verso gli ebrei (condotte, espulsioni).</a:t>
            </a:r>
          </a:p>
          <a:p>
            <a:pPr algn="just"/>
            <a:r>
              <a:rPr lang="it-IT" dirty="0"/>
              <a:t>Svolta lega di Cambrai (Agnadello 1509). Grazie ai prestiti al governo veneziano in difficoltà permesso di residenza. Nascita del primo ghetto (Cannaregio 1516).</a:t>
            </a:r>
          </a:p>
          <a:p>
            <a:pPr algn="just"/>
            <a:r>
              <a:rPr lang="it-IT" dirty="0"/>
              <a:t>Concessioni ai levantini 1541 poi espulsione. Dopo Lepanto 1571 prevale partito antipapale e antispagnolo. Invito agli ebrei iberici a stabilirsi a Venezia 1573.</a:t>
            </a:r>
          </a:p>
          <a:p>
            <a:pPr algn="just"/>
            <a:r>
              <a:rPr lang="it-IT" dirty="0"/>
              <a:t>Intenzione di rafforzare asse commerciale Venezia-Spalato in concorrenza con quello Ancona-Ragusa. Condotta del 1589 a favore ebrei ponentini.</a:t>
            </a:r>
          </a:p>
          <a:p>
            <a:pPr algn="just"/>
            <a:r>
              <a:rPr lang="it-IT" dirty="0"/>
              <a:t>Comunità numerosa tra ‘500 e ‘600. Da 1700 a 2600. Carattere cosmopolita derivante dalla convivenza di riti diversi (italiano, tedesco, levantino, spagnolo, portoghese). Shylock l’ebreo protagonista del «mercante di Venezia» </a:t>
            </a:r>
            <a:r>
              <a:rPr lang="it-IT"/>
              <a:t>di Shakespeare.</a:t>
            </a:r>
            <a:endParaRPr lang="it-IT" dirty="0"/>
          </a:p>
          <a:p>
            <a:pPr marL="0" indent="0" algn="just">
              <a:buNone/>
            </a:pPr>
            <a:endParaRPr lang="it-IT" dirty="0"/>
          </a:p>
        </p:txBody>
      </p:sp>
    </p:spTree>
    <p:extLst>
      <p:ext uri="{BB962C8B-B14F-4D97-AF65-F5344CB8AC3E}">
        <p14:creationId xmlns:p14="http://schemas.microsoft.com/office/powerpoint/2010/main" val="3856971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LIVORNO EBRAICA</a:t>
            </a:r>
          </a:p>
        </p:txBody>
      </p:sp>
      <p:sp>
        <p:nvSpPr>
          <p:cNvPr id="3" name="Segnaposto testo 2"/>
          <p:cNvSpPr>
            <a:spLocks noGrp="1"/>
          </p:cNvSpPr>
          <p:nvPr>
            <p:ph type="body" idx="1"/>
          </p:nvPr>
        </p:nvSpPr>
        <p:spPr/>
        <p:txBody>
          <a:bodyPr/>
          <a:lstStyle/>
          <a:p>
            <a:pPr algn="ctr"/>
            <a:r>
              <a:rPr lang="it-IT" dirty="0"/>
              <a:t>Un esempio di «</a:t>
            </a:r>
            <a:r>
              <a:rPr lang="it-IT" dirty="0" err="1"/>
              <a:t>livornina</a:t>
            </a:r>
            <a:r>
              <a:rPr lang="it-IT"/>
              <a:t>»</a:t>
            </a:r>
            <a:endParaRPr lang="it-IT" dirty="0"/>
          </a:p>
        </p:txBody>
      </p:sp>
      <p:sp>
        <p:nvSpPr>
          <p:cNvPr id="5" name="Segnaposto testo 4"/>
          <p:cNvSpPr>
            <a:spLocks noGrp="1"/>
          </p:cNvSpPr>
          <p:nvPr>
            <p:ph type="body" sz="quarter" idx="3"/>
          </p:nvPr>
        </p:nvSpPr>
        <p:spPr/>
        <p:txBody>
          <a:bodyPr/>
          <a:lstStyle/>
          <a:p>
            <a:pPr algn="ctr"/>
            <a:r>
              <a:rPr lang="it-IT" dirty="0"/>
              <a:t>Registro dei governanti della nazione ebrea dal 1693 al 1707</a:t>
            </a:r>
          </a:p>
        </p:txBody>
      </p:sp>
      <p:pic>
        <p:nvPicPr>
          <p:cNvPr id="7170" name="Picture 2" descr="https://upload.wikimedia.org/wikipedia/it/7/70/Livornine.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702676" y="2505074"/>
            <a:ext cx="3741683" cy="406389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keidos.net/digitalib/archliv/repository/JPEGWEB/Deliberazioni/4SGov1/4Sgov1_00009.jpg"/>
          <p:cNvPicPr>
            <a:picLocks noGrp="1" noChangeAspect="1" noChangeArrowheads="1"/>
          </p:cNvPicPr>
          <p:nvPr>
            <p:ph sz="quarter" idx="4"/>
          </p:nvPr>
        </p:nvPicPr>
        <p:blipFill>
          <a:blip r:embed="rId3" cstate="hqprint">
            <a:extLst>
              <a:ext uri="{28A0092B-C50C-407E-A947-70E740481C1C}">
                <a14:useLocalDpi xmlns:a14="http://schemas.microsoft.com/office/drawing/2010/main" val="0"/>
              </a:ext>
            </a:extLst>
          </a:blip>
          <a:srcRect/>
          <a:stretch>
            <a:fillRect/>
          </a:stretch>
        </p:blipFill>
        <p:spPr bwMode="auto">
          <a:xfrm>
            <a:off x="7336221" y="2505075"/>
            <a:ext cx="3731172" cy="4063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126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VENEZIA EBRAICA</a:t>
            </a:r>
          </a:p>
        </p:txBody>
      </p:sp>
      <p:sp>
        <p:nvSpPr>
          <p:cNvPr id="3" name="Segnaposto testo 2"/>
          <p:cNvSpPr>
            <a:spLocks noGrp="1"/>
          </p:cNvSpPr>
          <p:nvPr>
            <p:ph type="body" idx="1"/>
          </p:nvPr>
        </p:nvSpPr>
        <p:spPr>
          <a:xfrm>
            <a:off x="839788" y="1681163"/>
            <a:ext cx="5157787" cy="715196"/>
          </a:xfrm>
        </p:spPr>
        <p:txBody>
          <a:bodyPr/>
          <a:lstStyle/>
          <a:p>
            <a:pPr algn="ctr"/>
            <a:r>
              <a:rPr lang="it-IT" dirty="0"/>
              <a:t>Il Ghetto Vecchio 1516</a:t>
            </a:r>
          </a:p>
        </p:txBody>
      </p:sp>
      <p:sp>
        <p:nvSpPr>
          <p:cNvPr id="5" name="Segnaposto testo 4"/>
          <p:cNvSpPr>
            <a:spLocks noGrp="1"/>
          </p:cNvSpPr>
          <p:nvPr>
            <p:ph type="body" sz="quarter" idx="3"/>
          </p:nvPr>
        </p:nvSpPr>
        <p:spPr/>
        <p:txBody>
          <a:bodyPr/>
          <a:lstStyle/>
          <a:p>
            <a:pPr algn="ctr"/>
            <a:r>
              <a:rPr lang="it-IT" dirty="0"/>
              <a:t>Il Ghetto Nuovo</a:t>
            </a:r>
          </a:p>
        </p:txBody>
      </p:sp>
      <p:pic>
        <p:nvPicPr>
          <p:cNvPr id="8194" name="Picture 2" descr="Museo Ebraico di Venezia - Fidelity Viaggi"/>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958189" y="2816771"/>
            <a:ext cx="4920985" cy="337289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o sono il Ghetto. A Venezia la città degli ebrei - la Repubblica"/>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172200" y="2816772"/>
            <a:ext cx="5183188" cy="3372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739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054DCD-969F-4A1A-9CC9-64A0D9B1CC1E}"/>
              </a:ext>
            </a:extLst>
          </p:cNvPr>
          <p:cNvSpPr>
            <a:spLocks noGrp="1"/>
          </p:cNvSpPr>
          <p:nvPr>
            <p:ph type="title"/>
          </p:nvPr>
        </p:nvSpPr>
        <p:spPr/>
        <p:txBody>
          <a:bodyPr/>
          <a:lstStyle/>
          <a:p>
            <a:pPr algn="ctr"/>
            <a:r>
              <a:rPr lang="it-IT" dirty="0"/>
              <a:t>GLI ALTRI TERRITORI</a:t>
            </a:r>
          </a:p>
        </p:txBody>
      </p:sp>
      <p:sp>
        <p:nvSpPr>
          <p:cNvPr id="3" name="Segnaposto contenuto 2">
            <a:extLst>
              <a:ext uri="{FF2B5EF4-FFF2-40B4-BE49-F238E27FC236}">
                <a16:creationId xmlns:a16="http://schemas.microsoft.com/office/drawing/2014/main" id="{3FA1B43B-D9B9-4F7F-92FD-787F9BD081CE}"/>
              </a:ext>
            </a:extLst>
          </p:cNvPr>
          <p:cNvSpPr>
            <a:spLocks noGrp="1"/>
          </p:cNvSpPr>
          <p:nvPr>
            <p:ph idx="1"/>
          </p:nvPr>
        </p:nvSpPr>
        <p:spPr/>
        <p:txBody>
          <a:bodyPr>
            <a:normAutofit fontScale="85000" lnSpcReduction="20000"/>
          </a:bodyPr>
          <a:lstStyle/>
          <a:p>
            <a:pPr algn="just"/>
            <a:r>
              <a:rPr lang="it-IT" dirty="0"/>
              <a:t>In Lombardia presenza fin dal XIV secolo di ebrei prestatori provenienti dal nord (tedeschi). Presenti in molte località e nelle attività agricole e commerciali. Comunità di punta Pavia e Cremona.</a:t>
            </a:r>
          </a:p>
          <a:p>
            <a:pPr indent="0" algn="just"/>
            <a:r>
              <a:rPr lang="it-IT" dirty="0"/>
              <a:t>Politica alterna di Visconti e Sforza (accoglienza, cacciata). Espulsione 1488. Dal 1535 dominio spagnolo ed espulsione definitiva nel 1590. Ondata migratoria diretta in Piemonte, Toscana, ducato di Mantova.</a:t>
            </a:r>
          </a:p>
          <a:p>
            <a:pPr algn="just"/>
            <a:r>
              <a:rPr lang="it-IT" dirty="0"/>
              <a:t>A Mantova presenza dal 1386. Per tutto il ‘500 relativa tranquillità, fino istituzione del Ghetto 1610. La prova è l’aumento demografico. Inizio XVI secolo 200 nel 1610 più di 2000. </a:t>
            </a:r>
          </a:p>
          <a:p>
            <a:pPr algn="just"/>
            <a:r>
              <a:rPr lang="it-IT" dirty="0"/>
              <a:t>A Genova presenza dal medioevo. Gli ebrei visti come concorrenti, ma si integrano nelle attività commerciali e finanziarie, contribuendo a fare della città il centro dell’economia mercantile mediterranea. La politica della Repubblica oscilla tra concessioni ed espulsioni. Nel Seicento creazione del porto franco per sostenere concorrenza di Livorno. La situazione attira ebrei livornesi. Concessione di residenza 1658 e libertà di trafficare. Sorgono una sinagoga e un ghetto. </a:t>
            </a:r>
          </a:p>
        </p:txBody>
      </p:sp>
    </p:spTree>
    <p:extLst>
      <p:ext uri="{BB962C8B-B14F-4D97-AF65-F5344CB8AC3E}">
        <p14:creationId xmlns:p14="http://schemas.microsoft.com/office/powerpoint/2010/main" val="2870031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ABBA90-C344-48C9-9A41-9E6B110E49DD}"/>
              </a:ext>
            </a:extLst>
          </p:cNvPr>
          <p:cNvSpPr>
            <a:spLocks noGrp="1"/>
          </p:cNvSpPr>
          <p:nvPr>
            <p:ph type="title"/>
          </p:nvPr>
        </p:nvSpPr>
        <p:spPr/>
        <p:txBody>
          <a:bodyPr/>
          <a:lstStyle/>
          <a:p>
            <a:pPr algn="ctr"/>
            <a:r>
              <a:rPr lang="it-IT" dirty="0"/>
              <a:t>FIGURE FEMMINILI: IL CASO DI BEATRIZ MENDES/GRACIA NASI (1510-1569)</a:t>
            </a:r>
          </a:p>
        </p:txBody>
      </p:sp>
      <p:sp>
        <p:nvSpPr>
          <p:cNvPr id="3" name="Segnaposto contenuto 2">
            <a:extLst>
              <a:ext uri="{FF2B5EF4-FFF2-40B4-BE49-F238E27FC236}">
                <a16:creationId xmlns:a16="http://schemas.microsoft.com/office/drawing/2014/main" id="{E18ED0F5-0D32-487E-841D-16CC11ADEF50}"/>
              </a:ext>
            </a:extLst>
          </p:cNvPr>
          <p:cNvSpPr>
            <a:spLocks noGrp="1"/>
          </p:cNvSpPr>
          <p:nvPr>
            <p:ph idx="1"/>
          </p:nvPr>
        </p:nvSpPr>
        <p:spPr/>
        <p:txBody>
          <a:bodyPr>
            <a:normAutofit fontScale="62500" lnSpcReduction="20000"/>
          </a:bodyPr>
          <a:lstStyle/>
          <a:p>
            <a:pPr algn="just"/>
            <a:r>
              <a:rPr lang="it-IT" dirty="0"/>
              <a:t>Ruolo delle donne importante: mediatrici della famiglia e della comunità con l’esterno e con altre famiglie per costruire reti di parentela. Gestione nella aziende famigliari.</a:t>
            </a:r>
          </a:p>
          <a:p>
            <a:pPr algn="just"/>
            <a:r>
              <a:rPr lang="it-IT" dirty="0"/>
              <a:t>Gracia Nasi protagonista della diaspora marrana. Sposa Francisco </a:t>
            </a:r>
            <a:r>
              <a:rPr lang="it-IT" dirty="0" err="1"/>
              <a:t>Benveniste</a:t>
            </a:r>
            <a:r>
              <a:rPr lang="it-IT" dirty="0"/>
              <a:t> /Mendes che gestisce col fratello Diogo una grande impresa commerciale (spezie) tra Lisbona e Anversa con filiali europee.</a:t>
            </a:r>
          </a:p>
          <a:p>
            <a:pPr algn="just"/>
            <a:r>
              <a:rPr lang="it-IT" dirty="0"/>
              <a:t>Vedova, nel 1536 abbandona il Portogallo e si trasferisce con la figlia Ana e la sorella </a:t>
            </a:r>
            <a:r>
              <a:rPr lang="it-IT" dirty="0" err="1"/>
              <a:t>Brianda</a:t>
            </a:r>
            <a:r>
              <a:rPr lang="it-IT" dirty="0"/>
              <a:t> ad Anversa dal cognato. Diogo sposa </a:t>
            </a:r>
            <a:r>
              <a:rPr lang="it-IT" dirty="0" err="1"/>
              <a:t>Brianda</a:t>
            </a:r>
            <a:r>
              <a:rPr lang="it-IT" dirty="0"/>
              <a:t> e muore nel 1543. Beatriz tutrice della nipote emigra a Venezia (classico itinerario). Residenza palazzo Gritti sul Canal Grande.</a:t>
            </a:r>
          </a:p>
          <a:p>
            <a:pPr algn="just"/>
            <a:r>
              <a:rPr lang="it-IT" dirty="0"/>
              <a:t>A Venezia lite giudiziaria con la sorella per eredità della nipote. Emigra a Ferrara più tollerante nel 1549 e continua a gestire l’azienda famigliare. Diventa protagonista vita culturale della comunità (traduzione Bibbia in spagnolo, dedica della </a:t>
            </a:r>
            <a:r>
              <a:rPr lang="it-IT" i="1" dirty="0"/>
              <a:t>Consolazione delle tribolazioni di Israele </a:t>
            </a:r>
            <a:r>
              <a:rPr lang="it-IT" dirty="0"/>
              <a:t>di Samuel </a:t>
            </a:r>
            <a:r>
              <a:rPr lang="it-IT" dirty="0" err="1"/>
              <a:t>Usque</a:t>
            </a:r>
            <a:r>
              <a:rPr lang="it-IT" dirty="0"/>
              <a:t>). Torna a Venezia nel 1551 e giunge a un compromesso con la sorella.</a:t>
            </a:r>
          </a:p>
          <a:p>
            <a:pPr algn="just"/>
            <a:r>
              <a:rPr lang="it-IT" dirty="0"/>
              <a:t>Nel 1552 parte per Costantinopoli, dove può professare pubblicamente l’ebraismo (torna Gracia Nasi). Il nipote Yosef </a:t>
            </a:r>
            <a:r>
              <a:rPr lang="it-IT" dirty="0" err="1"/>
              <a:t>Naci</a:t>
            </a:r>
            <a:r>
              <a:rPr lang="it-IT" dirty="0"/>
              <a:t> sposa la figlia Ana (il patrimonio Mendes rimane in famiglia). Svolge ruolo attivo sociale e politico. Guadagna il rispetto della società turca (è chiamata la </a:t>
            </a:r>
            <a:r>
              <a:rPr lang="it-IT" i="1" dirty="0" err="1"/>
              <a:t>Señora</a:t>
            </a:r>
            <a:r>
              <a:rPr lang="it-IT" dirty="0"/>
              <a:t>) e del sultano Solimano il Magnifico. </a:t>
            </a:r>
          </a:p>
          <a:p>
            <a:pPr algn="just"/>
            <a:r>
              <a:rPr lang="it-IT" dirty="0"/>
              <a:t>La sorella </a:t>
            </a:r>
            <a:r>
              <a:rPr lang="it-IT" dirty="0" err="1"/>
              <a:t>Brianda</a:t>
            </a:r>
            <a:r>
              <a:rPr lang="it-IT" dirty="0"/>
              <a:t> perseguitata a Venezia torna a Ferrara dove muore nel 1556. Beatriz si occupa del matrimonio della nipote con Samuel </a:t>
            </a:r>
            <a:r>
              <a:rPr lang="it-IT" dirty="0" err="1"/>
              <a:t>Naci</a:t>
            </a:r>
            <a:r>
              <a:rPr lang="it-IT" dirty="0"/>
              <a:t> fratello di Yosef. Si realizzano così nozze incrociate tra cugini. La nuova coppia raggiunge i parenti in Turchia. Fortune della famiglia: Yosef duca di Nasso e mediatore con L’ Europa cristiana.</a:t>
            </a:r>
          </a:p>
        </p:txBody>
      </p:sp>
    </p:spTree>
    <p:extLst>
      <p:ext uri="{BB962C8B-B14F-4D97-AF65-F5344CB8AC3E}">
        <p14:creationId xmlns:p14="http://schemas.microsoft.com/office/powerpoint/2010/main" val="3991936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0775AE-B6EA-4BBA-9ABE-85915AE3E974}"/>
              </a:ext>
            </a:extLst>
          </p:cNvPr>
          <p:cNvSpPr>
            <a:spLocks noGrp="1"/>
          </p:cNvSpPr>
          <p:nvPr>
            <p:ph type="title"/>
          </p:nvPr>
        </p:nvSpPr>
        <p:spPr/>
        <p:txBody>
          <a:bodyPr/>
          <a:lstStyle/>
          <a:p>
            <a:pPr algn="ctr"/>
            <a:r>
              <a:rPr lang="it-IT" dirty="0"/>
              <a:t>IL PIEMONTE SABAUDO:CRONOLOGIA E METODOLOGIA</a:t>
            </a:r>
          </a:p>
        </p:txBody>
      </p:sp>
      <p:sp>
        <p:nvSpPr>
          <p:cNvPr id="3" name="Segnaposto contenuto 2">
            <a:extLst>
              <a:ext uri="{FF2B5EF4-FFF2-40B4-BE49-F238E27FC236}">
                <a16:creationId xmlns:a16="http://schemas.microsoft.com/office/drawing/2014/main" id="{4CD5644D-BFF3-445C-9BCD-BEB142152D3A}"/>
              </a:ext>
            </a:extLst>
          </p:cNvPr>
          <p:cNvSpPr>
            <a:spLocks noGrp="1"/>
          </p:cNvSpPr>
          <p:nvPr>
            <p:ph idx="1"/>
          </p:nvPr>
        </p:nvSpPr>
        <p:spPr/>
        <p:txBody>
          <a:bodyPr>
            <a:normAutofit fontScale="62500" lnSpcReduction="20000"/>
          </a:bodyPr>
          <a:lstStyle/>
          <a:p>
            <a:pPr algn="just"/>
            <a:r>
              <a:rPr lang="it-IT" dirty="0"/>
              <a:t>Cosa intendiamo per Piemonte: territorio governato dai Savoia limitato (prima Savoia Acaia, poi ramo principale. Aree non sabaude: Monferrato, Saluzzo (fino al 1588), Alessandria e Novara (ducato di Milano).</a:t>
            </a:r>
          </a:p>
          <a:p>
            <a:r>
              <a:rPr lang="it-IT" dirty="0"/>
              <a:t>Presenza sporadica nel medioevo causa espulsioni dai paesi vicini, poi residenza più stabile.</a:t>
            </a:r>
          </a:p>
          <a:p>
            <a:r>
              <a:rPr lang="it-IT" i="1" dirty="0" err="1"/>
              <a:t>Statuta</a:t>
            </a:r>
            <a:r>
              <a:rPr lang="it-IT" i="1" dirty="0"/>
              <a:t> </a:t>
            </a:r>
            <a:r>
              <a:rPr lang="it-IT" dirty="0"/>
              <a:t>di Amedeo VIII 1430.</a:t>
            </a:r>
          </a:p>
          <a:p>
            <a:r>
              <a:rPr lang="it-IT" dirty="0"/>
              <a:t>Consolidamento della presenza ebraica con Emanuele Filiberto (1553-1580).</a:t>
            </a:r>
          </a:p>
          <a:p>
            <a:r>
              <a:rPr lang="it-IT" dirty="0"/>
              <a:t>Secolo XVII periodo di stabilizzazione, anche se con restrizioni. Nel 1679 istituzione Ghetto di Torino.</a:t>
            </a:r>
          </a:p>
          <a:p>
            <a:pPr algn="just"/>
            <a:r>
              <a:rPr lang="it-IT" dirty="0"/>
              <a:t>Il Settecento età dei ghetti che coincide con quella delle riforme e della Rivoluzione francese.</a:t>
            </a:r>
          </a:p>
          <a:p>
            <a:pPr algn="just"/>
            <a:r>
              <a:rPr lang="it-IT" dirty="0"/>
              <a:t>La situazione degli Ebrei dipende dalle pressioni che subiscono sia il  potere centrale (duchi e funzionari) sia i poteri locali (Consigli comunali). Poi ci sono i condizionamenti da parte delle autorità ecclesiastiche (Santa Sede, clero locale) e degli Stati esteri.</a:t>
            </a:r>
          </a:p>
          <a:p>
            <a:pPr algn="just"/>
            <a:r>
              <a:rPr lang="it-IT" dirty="0"/>
              <a:t>La permanenza degli Ebrei è assicurata soltanto dalla volontà ducale. Se è vero che in linea generale l’atteggiamento della popolazione cristiana non è particolarmente ostile, è però certo che solo l’autorità dei principi sabaudi può evitare il manifestarsi del fenomeno dell’espulsione, che caratterizza altre regioni italiane.</a:t>
            </a:r>
          </a:p>
        </p:txBody>
      </p:sp>
    </p:spTree>
    <p:extLst>
      <p:ext uri="{BB962C8B-B14F-4D97-AF65-F5344CB8AC3E}">
        <p14:creationId xmlns:p14="http://schemas.microsoft.com/office/powerpoint/2010/main" val="243952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CONSIDERAZIONI </a:t>
            </a:r>
          </a:p>
        </p:txBody>
      </p:sp>
      <p:sp>
        <p:nvSpPr>
          <p:cNvPr id="3" name="Segnaposto contenuto 2"/>
          <p:cNvSpPr>
            <a:spLocks noGrp="1"/>
          </p:cNvSpPr>
          <p:nvPr>
            <p:ph idx="1"/>
          </p:nvPr>
        </p:nvSpPr>
        <p:spPr/>
        <p:txBody>
          <a:bodyPr>
            <a:normAutofit fontScale="62500" lnSpcReduction="20000"/>
          </a:bodyPr>
          <a:lstStyle/>
          <a:p>
            <a:pPr algn="just"/>
            <a:r>
              <a:rPr lang="it-IT" dirty="0"/>
              <a:t>Proteggere gli Ebrei significa assicurarsi un cespite sicuro di entrate fiscali e garantirsi la presenza di specialisti nel campo del commercio e della finanza.</a:t>
            </a:r>
          </a:p>
          <a:p>
            <a:pPr algn="just"/>
            <a:r>
              <a:rPr lang="it-IT" dirty="0"/>
              <a:t>Gli Ebrei possono inoltre essere usati come «cavia» nei conflitti con i poteri locali (Consigli cittadini). La maggiore o minore capacità di resistere al rafforzamento dell’autorità centrale, viene spesso saggiata proprio attraverso il problema degli insediamenti ebraici.</a:t>
            </a:r>
          </a:p>
          <a:p>
            <a:pPr algn="just"/>
            <a:r>
              <a:rPr lang="it-IT" dirty="0"/>
              <a:t>Seguire la politica ducale verso gli Ebrei può essere una prospettiva interessante per capire il processo di accentramento del potere all’interno dei domini sabaudi.</a:t>
            </a:r>
          </a:p>
          <a:p>
            <a:pPr algn="just"/>
            <a:r>
              <a:rPr lang="it-IT" dirty="0"/>
              <a:t>I dati sulla presenza ebraica dicono che essa fu sempre molto bassa in percentuale rispetto alla popolazione (100-200 individui per comunità), ma molto capillare sul territorio, anche perché rispondeva a precise esigenze economiche dello stato. Crea una rete di credito privato che integra, ma in realtà sostituisce quello pubblico (fallimento dei Monti di Pietà).</a:t>
            </a:r>
          </a:p>
          <a:p>
            <a:pPr algn="just"/>
            <a:r>
              <a:rPr lang="it-IT" dirty="0"/>
              <a:t>Conseguenza: i successi economici degli Ebrei non furono dovuti principalmente dall’impiego di ingenti risorse economiche tesaurizzate (molte fonti anzi parlano di povertà diffusa), ma dal fatto di possedere un </a:t>
            </a:r>
            <a:r>
              <a:rPr lang="it-IT" i="1" dirty="0" err="1"/>
              <a:t>know</a:t>
            </a:r>
            <a:r>
              <a:rPr lang="it-IT" i="1" dirty="0"/>
              <a:t> </a:t>
            </a:r>
            <a:r>
              <a:rPr lang="it-IT" i="1" dirty="0" err="1"/>
              <a:t>how</a:t>
            </a:r>
            <a:r>
              <a:rPr lang="it-IT" dirty="0"/>
              <a:t>, cioè padronanza delle tecniche commerciali e finanziarie unita alla conoscenza profonda del mercato «regionale» e a volte internazionale (caso di Raffaele Sacerdote, mediatore diplomatico tra Vittorio Amedeo II e Luigi XIV, 1709-10).</a:t>
            </a:r>
          </a:p>
          <a:p>
            <a:pPr algn="just"/>
            <a:r>
              <a:rPr lang="it-IT" dirty="0"/>
              <a:t>Tutto ciò conferma il profondo radicamento degli Ebrei piemontesi. Le ondate migratorie non alterano il tessuto originario che si forma a partire dalla seconda metà del Cinquecento.</a:t>
            </a:r>
          </a:p>
        </p:txBody>
      </p:sp>
    </p:spTree>
    <p:extLst>
      <p:ext uri="{BB962C8B-B14F-4D97-AF65-F5344CB8AC3E}">
        <p14:creationId xmlns:p14="http://schemas.microsoft.com/office/powerpoint/2010/main" val="314353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38B4F6-128A-4AAF-A8CB-932F2512A5E4}"/>
              </a:ext>
            </a:extLst>
          </p:cNvPr>
          <p:cNvSpPr>
            <a:spLocks noGrp="1"/>
          </p:cNvSpPr>
          <p:nvPr>
            <p:ph type="title"/>
          </p:nvPr>
        </p:nvSpPr>
        <p:spPr/>
        <p:txBody>
          <a:bodyPr/>
          <a:lstStyle/>
          <a:p>
            <a:pPr algn="ctr"/>
            <a:r>
              <a:rPr lang="it-IT" dirty="0"/>
              <a:t>PERIODIZZAZIONE</a:t>
            </a:r>
          </a:p>
        </p:txBody>
      </p:sp>
      <p:sp>
        <p:nvSpPr>
          <p:cNvPr id="3" name="Segnaposto contenuto 2">
            <a:extLst>
              <a:ext uri="{FF2B5EF4-FFF2-40B4-BE49-F238E27FC236}">
                <a16:creationId xmlns:a16="http://schemas.microsoft.com/office/drawing/2014/main" id="{0810F301-40A5-494C-992A-67734D048D3F}"/>
              </a:ext>
            </a:extLst>
          </p:cNvPr>
          <p:cNvSpPr>
            <a:spLocks noGrp="1"/>
          </p:cNvSpPr>
          <p:nvPr>
            <p:ph idx="1"/>
          </p:nvPr>
        </p:nvSpPr>
        <p:spPr/>
        <p:txBody>
          <a:bodyPr>
            <a:normAutofit fontScale="62500" lnSpcReduction="20000"/>
          </a:bodyPr>
          <a:lstStyle/>
          <a:p>
            <a:pPr algn="just"/>
            <a:r>
              <a:rPr lang="it-IT" dirty="0"/>
              <a:t>Fin dal ‘400 i Savoia si impegnano a dare garanzie agli Ebrei. Statuti di Amedeo VIII (nel primo volume molte norme dedicate agli Ebrei con concessioni e restrizioni. Come contropartita alti tributi. Disposizione di abitare in un quartiere particolare, </a:t>
            </a:r>
            <a:r>
              <a:rPr lang="it-IT" i="1" dirty="0" err="1"/>
              <a:t>Judeasymus</a:t>
            </a:r>
            <a:r>
              <a:rPr lang="it-IT" dirty="0"/>
              <a:t>). Nel 1454 espulsione ma subito riammissione (Savigliano). </a:t>
            </a:r>
          </a:p>
          <a:p>
            <a:pPr algn="just"/>
            <a:r>
              <a:rPr lang="it-IT" dirty="0"/>
              <a:t>Provenienza: Spagna, Francia, Germania, Italia. Sistema delle «condotte» (contratti decennali rinnovabili).</a:t>
            </a:r>
          </a:p>
          <a:p>
            <a:pPr algn="just"/>
            <a:r>
              <a:rPr lang="it-IT" dirty="0"/>
              <a:t>Carlo II (1504-1553) crea Conservatore degli Ebrei (giudice particolare) 1551.</a:t>
            </a:r>
          </a:p>
          <a:p>
            <a:pPr algn="just"/>
            <a:r>
              <a:rPr lang="it-IT" dirty="0"/>
              <a:t>Emanuele Filiberto (1553-1580). Conferma privilegi paterni. Condotta del 1565. A partire da questa data garanzie per gli Ebrei sono assicurate dall’indirizzo pragmatico della dinastia, che mira a difendere gli interessi «materiali» dello Stato. Politica di attrazione a favore della «</a:t>
            </a:r>
            <a:r>
              <a:rPr lang="it-IT" dirty="0" err="1"/>
              <a:t>natione</a:t>
            </a:r>
            <a:r>
              <a:rPr lang="it-IT" dirty="0"/>
              <a:t> </a:t>
            </a:r>
            <a:r>
              <a:rPr lang="it-IT" dirty="0" err="1"/>
              <a:t>Hebrea</a:t>
            </a:r>
            <a:r>
              <a:rPr lang="it-IT" dirty="0"/>
              <a:t>» (1572). Progetto di creazione porto franco a Nizza marittima (ruolo di mediatore del banchiere alessandrino Vitale Cohen Sacerdote (relazioni internazionali). Afflusso di Ebrei in Piemonte (comunità fiorenti Vercelli, Cuneo, Asti). Aumenta presenza a Torino. Nel 1580 gli Ebrei sono meno di un migliaio (su 500 mila abitanti).</a:t>
            </a:r>
          </a:p>
          <a:p>
            <a:pPr algn="just"/>
            <a:r>
              <a:rPr lang="it-IT" dirty="0"/>
              <a:t>Carlo Emanuele I (1580-1630). Restrizioni e obbligo del segno giallo. No Ghetto. Nel 1584 50 banchi di prestito. Sovvenzioni alla politica ducale. Nella seconda metà ‘600 in Piemonte circa 2000 Ebrei. </a:t>
            </a:r>
          </a:p>
          <a:p>
            <a:pPr algn="just"/>
            <a:r>
              <a:rPr lang="it-IT" dirty="0"/>
              <a:t>Reggenza di MGB di Savoia (1675-1684). Istituzione del Ghetto 1679. Politica di disciplinamento sociale.</a:t>
            </a:r>
          </a:p>
          <a:p>
            <a:pPr algn="just"/>
            <a:r>
              <a:rPr lang="it-IT" dirty="0"/>
              <a:t>Vittorio Amedeo II (1684-1730). Nel 1723 i ghetti vengono estesi anche agli centri urbani.  Ebrei concentrati in poche vie (problema degli spazi a livello locale). Nel 1761 oltre 4000 Ebrei in Piemonte (1317 a Torino). I centri censiti sono 20. Presenza di sinagoghe a Carmagnola, Cherasco, Mondovì, Casale. A fine secolo 5000 Ebrei, ma su oltre 2 milioni di abitanti. Attività: non solo finanziarie, ma commercio e industria (tessuti).</a:t>
            </a:r>
          </a:p>
        </p:txBody>
      </p:sp>
    </p:spTree>
    <p:extLst>
      <p:ext uri="{BB962C8B-B14F-4D97-AF65-F5344CB8AC3E}">
        <p14:creationId xmlns:p14="http://schemas.microsoft.com/office/powerpoint/2010/main" val="3411510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E19C93-71A8-4427-ADF3-FC01DBAFB5BA}"/>
              </a:ext>
            </a:extLst>
          </p:cNvPr>
          <p:cNvSpPr>
            <a:spLocks noGrp="1"/>
          </p:cNvSpPr>
          <p:nvPr>
            <p:ph type="title"/>
          </p:nvPr>
        </p:nvSpPr>
        <p:spPr/>
        <p:txBody>
          <a:bodyPr/>
          <a:lstStyle/>
          <a:p>
            <a:pPr algn="ctr"/>
            <a:r>
              <a:rPr lang="it-IT" dirty="0"/>
              <a:t>BIBLIOGRAFIA DI RIFERIMENTO</a:t>
            </a:r>
          </a:p>
        </p:txBody>
      </p:sp>
      <p:sp>
        <p:nvSpPr>
          <p:cNvPr id="3" name="Segnaposto contenuto 2">
            <a:extLst>
              <a:ext uri="{FF2B5EF4-FFF2-40B4-BE49-F238E27FC236}">
                <a16:creationId xmlns:a16="http://schemas.microsoft.com/office/drawing/2014/main" id="{C438AE94-56D5-4030-A3EA-158C8A11566A}"/>
              </a:ext>
            </a:extLst>
          </p:cNvPr>
          <p:cNvSpPr>
            <a:spLocks noGrp="1"/>
          </p:cNvSpPr>
          <p:nvPr>
            <p:ph idx="1"/>
          </p:nvPr>
        </p:nvSpPr>
        <p:spPr/>
        <p:txBody>
          <a:bodyPr/>
          <a:lstStyle/>
          <a:p>
            <a:pPr algn="just"/>
            <a:r>
              <a:rPr lang="it-IT" dirty="0"/>
              <a:t>Marina Caffiero, </a:t>
            </a:r>
            <a:r>
              <a:rPr lang="it-IT" i="1" dirty="0"/>
              <a:t>Storia degli Ebrei nell’Italia moderna. Dal Rinascimento alla Restaurazione,</a:t>
            </a:r>
            <a:r>
              <a:rPr lang="it-IT" dirty="0"/>
              <a:t> Roma, Carocci, 2017 (I ed. 2014).</a:t>
            </a:r>
          </a:p>
          <a:p>
            <a:r>
              <a:rPr lang="it-IT" dirty="0"/>
              <a:t>Riccardo Calimani, </a:t>
            </a:r>
            <a:r>
              <a:rPr lang="it-IT" i="1" dirty="0"/>
              <a:t>Storia degli Ebrei italiani, </a:t>
            </a:r>
            <a:r>
              <a:rPr lang="it-IT" dirty="0"/>
              <a:t>II, </a:t>
            </a:r>
            <a:r>
              <a:rPr lang="it-IT" i="1" dirty="0"/>
              <a:t>Dal XVI al XVIII secolo, </a:t>
            </a:r>
            <a:r>
              <a:rPr lang="it-IT" dirty="0"/>
              <a:t>Milano, Mondadori, 2014.</a:t>
            </a:r>
          </a:p>
          <a:p>
            <a:pPr algn="just"/>
            <a:r>
              <a:rPr lang="it-IT" i="1" dirty="0"/>
              <a:t>The </a:t>
            </a:r>
            <a:r>
              <a:rPr lang="it-IT" i="1" dirty="0" err="1"/>
              <a:t>Jews</a:t>
            </a:r>
            <a:r>
              <a:rPr lang="it-IT" i="1" dirty="0"/>
              <a:t> in </a:t>
            </a:r>
            <a:r>
              <a:rPr lang="it-IT" i="1" dirty="0" err="1"/>
              <a:t>Piedmont</a:t>
            </a:r>
            <a:r>
              <a:rPr lang="it-IT" i="1" dirty="0"/>
              <a:t>, </a:t>
            </a:r>
            <a:r>
              <a:rPr lang="it-IT" dirty="0" err="1"/>
              <a:t>edited</a:t>
            </a:r>
            <a:r>
              <a:rPr lang="it-IT" dirty="0"/>
              <a:t> with </a:t>
            </a:r>
            <a:r>
              <a:rPr lang="it-IT" dirty="0" err="1"/>
              <a:t>Introduction</a:t>
            </a:r>
            <a:r>
              <a:rPr lang="it-IT" dirty="0"/>
              <a:t> and Notes by Renata Segre, vol. I, 1297-1582, The Israel Academy of Sciences and </a:t>
            </a:r>
            <a:r>
              <a:rPr lang="it-IT" dirty="0" err="1"/>
              <a:t>Humanities</a:t>
            </a:r>
            <a:r>
              <a:rPr lang="it-IT" dirty="0"/>
              <a:t> and the Diaspora </a:t>
            </a:r>
            <a:r>
              <a:rPr lang="it-IT" dirty="0" err="1"/>
              <a:t>Research</a:t>
            </a:r>
            <a:r>
              <a:rPr lang="it-IT" dirty="0"/>
              <a:t> Institute, Jerusalem, Tel Aviv University, 1986.</a:t>
            </a:r>
          </a:p>
          <a:p>
            <a:pPr marL="0" indent="0" algn="just">
              <a:buNone/>
            </a:pPr>
            <a:endParaRPr lang="it-IT" dirty="0"/>
          </a:p>
          <a:p>
            <a:endParaRPr lang="it-IT" dirty="0"/>
          </a:p>
        </p:txBody>
      </p:sp>
    </p:spTree>
    <p:extLst>
      <p:ext uri="{BB962C8B-B14F-4D97-AF65-F5344CB8AC3E}">
        <p14:creationId xmlns:p14="http://schemas.microsoft.com/office/powerpoint/2010/main" val="2663539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PRESENZE EBRAICHE A TORINO</a:t>
            </a:r>
          </a:p>
        </p:txBody>
      </p:sp>
      <p:sp>
        <p:nvSpPr>
          <p:cNvPr id="3" name="Segnaposto testo 2"/>
          <p:cNvSpPr>
            <a:spLocks noGrp="1"/>
          </p:cNvSpPr>
          <p:nvPr>
            <p:ph type="body" idx="1"/>
          </p:nvPr>
        </p:nvSpPr>
        <p:spPr/>
        <p:txBody>
          <a:bodyPr/>
          <a:lstStyle/>
          <a:p>
            <a:pPr algn="ctr"/>
            <a:r>
              <a:rPr lang="it-IT" dirty="0"/>
              <a:t>La sinagoga </a:t>
            </a:r>
          </a:p>
        </p:txBody>
      </p:sp>
      <p:sp>
        <p:nvSpPr>
          <p:cNvPr id="5" name="Segnaposto testo 4"/>
          <p:cNvSpPr>
            <a:spLocks noGrp="1"/>
          </p:cNvSpPr>
          <p:nvPr>
            <p:ph type="body" sz="quarter" idx="3"/>
          </p:nvPr>
        </p:nvSpPr>
        <p:spPr/>
        <p:txBody>
          <a:bodyPr/>
          <a:lstStyle/>
          <a:p>
            <a:pPr algn="ctr"/>
            <a:r>
              <a:rPr lang="it-IT" dirty="0"/>
              <a:t>Il Ghetto ebraico</a:t>
            </a:r>
          </a:p>
        </p:txBody>
      </p:sp>
      <p:pic>
        <p:nvPicPr>
          <p:cNvPr id="1026" name="Picture 2" descr="Domenica si celebra la XX Giornata Europea della Cultura Ebraica –  TorinoClick"/>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460938" y="2505075"/>
            <a:ext cx="3468413" cy="363296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museotorino.it/images/ff/b8/39/d7/ffb839d7d68c4a85a1ab13cbd30cf397-1.jpg"/>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999891" y="2505075"/>
            <a:ext cx="3436882" cy="368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44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ALCUNI SUGGERIMENTI BIBLIOGRAFICI</a:t>
            </a:r>
          </a:p>
        </p:txBody>
      </p:sp>
      <p:pic>
        <p:nvPicPr>
          <p:cNvPr id="2050" name="Picture 2" descr="PIEMONTE - Il Libraio di Andrea Torciani"/>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520686" y="1948070"/>
            <a:ext cx="3488635" cy="451236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brei nel Quattrocento tra discriminazione e tolleranza: il caso Piemonte.  - Nada Patrone,Anna Maria."/>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026966" y="1825625"/>
            <a:ext cx="3935896" cy="4634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34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UN GIOIELLO ARTISTICO: LA SINAGOGA DI CASALE MONFERRATO (erezione 1595)</a:t>
            </a:r>
          </a:p>
        </p:txBody>
      </p:sp>
      <p:pic>
        <p:nvPicPr>
          <p:cNvPr id="4098" name="Picture 2" descr="L'ATTIVITA' FENERATIZIA EBRAICA IN MONFERRATONEL SECONDO CINQUECENT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26372" y="1825624"/>
            <a:ext cx="4120074" cy="4911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191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611675-C715-46FB-BBAC-EBE108861C21}"/>
              </a:ext>
            </a:extLst>
          </p:cNvPr>
          <p:cNvSpPr>
            <a:spLocks noGrp="1"/>
          </p:cNvSpPr>
          <p:nvPr>
            <p:ph type="title"/>
          </p:nvPr>
        </p:nvSpPr>
        <p:spPr/>
        <p:txBody>
          <a:bodyPr/>
          <a:lstStyle/>
          <a:p>
            <a:pPr algn="ctr"/>
            <a:r>
              <a:rPr lang="it-IT" dirty="0"/>
              <a:t>CONSIDERAZIONI PRELIMINARI</a:t>
            </a:r>
          </a:p>
        </p:txBody>
      </p:sp>
      <p:sp>
        <p:nvSpPr>
          <p:cNvPr id="3" name="Segnaposto contenuto 2">
            <a:extLst>
              <a:ext uri="{FF2B5EF4-FFF2-40B4-BE49-F238E27FC236}">
                <a16:creationId xmlns:a16="http://schemas.microsoft.com/office/drawing/2014/main" id="{80233375-E4D9-4AA3-838C-DB9217EBC7D0}"/>
              </a:ext>
            </a:extLst>
          </p:cNvPr>
          <p:cNvSpPr>
            <a:spLocks noGrp="1"/>
          </p:cNvSpPr>
          <p:nvPr>
            <p:ph idx="1"/>
          </p:nvPr>
        </p:nvSpPr>
        <p:spPr/>
        <p:txBody>
          <a:bodyPr>
            <a:normAutofit fontScale="62500" lnSpcReduction="20000"/>
          </a:bodyPr>
          <a:lstStyle/>
          <a:p>
            <a:pPr algn="just"/>
            <a:r>
              <a:rPr lang="it-IT" dirty="0"/>
              <a:t>Vicende degli Ebrei italiani vanno inserite nel più vasto contesto europeo e mondiale delle comunità ebraiche.</a:t>
            </a:r>
          </a:p>
          <a:p>
            <a:pPr algn="just"/>
            <a:r>
              <a:rPr lang="it-IT" sz="2800" dirty="0"/>
              <a:t>Vanno analizzate all’interno delle fitte relazioni con l’ambiente non ebraico (società cristiane). Storia di intrecci istituzionali, sociali e culturali impossibili da separare. Perciò legittimamente si può inserire la storia degli ebrei all’interno della storia dell’Europa moderna e dei grandi processi di trasformazione che l’hanno caratterizzata. Storia degli ebrei non è separata dalla storia generale, italiana ed europea. Esiste una storia unica, interconnessa e globale. Conoscere la storia ebraica aiuta a capire nel suo complesso la storia europea.</a:t>
            </a:r>
          </a:p>
          <a:p>
            <a:pPr algn="just"/>
            <a:r>
              <a:rPr lang="it-IT" dirty="0"/>
              <a:t>Punto 1: le relazioni tra comunità ebraiche non escludono conflitti. Rimane dominante la mobilità, fondata su fitte relazioni di parentela, di solidarietà e fiducia.</a:t>
            </a:r>
          </a:p>
          <a:p>
            <a:pPr algn="just"/>
            <a:r>
              <a:rPr lang="it-IT" dirty="0"/>
              <a:t>Punto 2: non più valido l’ottica interpretativa della separazione e incomunicabilità tra ebrei e maggioranza cristiana. La realtà della discriminazione e della persecuzione ha finito per nascondere il sistema di incontri e di interazioni quotidiane che non erano soltanto conflittuali.</a:t>
            </a:r>
          </a:p>
          <a:p>
            <a:pPr algn="just"/>
            <a:r>
              <a:rPr lang="it-IT" dirty="0"/>
              <a:t>Invece che contrapposizione «noi e loro», nei rapporti tra le due società esiste un’oscillazione tra estraneità e familiarità (con conseguenti scambi, ma anche fraintendimenti e costruzione di stereotipi e immagini più o meno ostili da entrambe le parti).</a:t>
            </a:r>
          </a:p>
          <a:p>
            <a:pPr algn="just"/>
            <a:r>
              <a:rPr lang="it-IT" dirty="0"/>
              <a:t>Chiavi di lettura: scambio non separazione. Integrazione intesa come intersezione delle culture ebraiche e cristiane (intervento di Kenneth </a:t>
            </a:r>
            <a:r>
              <a:rPr lang="it-IT" dirty="0" err="1"/>
              <a:t>Stow</a:t>
            </a:r>
            <a:r>
              <a:rPr lang="it-IT" dirty="0"/>
              <a:t> su «Rivista Storica Italiana» del 1999). </a:t>
            </a:r>
          </a:p>
        </p:txBody>
      </p:sp>
    </p:spTree>
    <p:extLst>
      <p:ext uri="{BB962C8B-B14F-4D97-AF65-F5344CB8AC3E}">
        <p14:creationId xmlns:p14="http://schemas.microsoft.com/office/powerpoint/2010/main" val="761166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246765-FEF1-4F75-8CD1-9A9971592E4D}"/>
              </a:ext>
            </a:extLst>
          </p:cNvPr>
          <p:cNvSpPr>
            <a:spLocks noGrp="1"/>
          </p:cNvSpPr>
          <p:nvPr>
            <p:ph type="title"/>
          </p:nvPr>
        </p:nvSpPr>
        <p:spPr/>
        <p:txBody>
          <a:bodyPr/>
          <a:lstStyle/>
          <a:p>
            <a:pPr algn="ctr"/>
            <a:r>
              <a:rPr lang="it-IT" dirty="0"/>
              <a:t>TREND DEMOGRAFICO </a:t>
            </a:r>
          </a:p>
        </p:txBody>
      </p:sp>
      <p:sp>
        <p:nvSpPr>
          <p:cNvPr id="3" name="Segnaposto contenuto 2">
            <a:extLst>
              <a:ext uri="{FF2B5EF4-FFF2-40B4-BE49-F238E27FC236}">
                <a16:creationId xmlns:a16="http://schemas.microsoft.com/office/drawing/2014/main" id="{44DB00EE-3F5D-4D3F-B51F-2389ECE19F2C}"/>
              </a:ext>
            </a:extLst>
          </p:cNvPr>
          <p:cNvSpPr>
            <a:spLocks noGrp="1"/>
          </p:cNvSpPr>
          <p:nvPr>
            <p:ph idx="1"/>
          </p:nvPr>
        </p:nvSpPr>
        <p:spPr/>
        <p:txBody>
          <a:bodyPr>
            <a:normAutofit fontScale="85000" lnSpcReduction="10000"/>
          </a:bodyPr>
          <a:lstStyle/>
          <a:p>
            <a:pPr algn="just"/>
            <a:r>
              <a:rPr lang="it-IT" dirty="0"/>
              <a:t>Inizio età moderna (XV-XVI sec.) ebrei italiani tra 35-50 mila (5% circa ogni 1000 abitanti) su popolazione di 9-10 milioni. Bibliografia utile: </a:t>
            </a:r>
            <a:r>
              <a:rPr lang="it-IT" i="1" dirty="0"/>
              <a:t>Italia </a:t>
            </a:r>
            <a:r>
              <a:rPr lang="it-IT" i="1" dirty="0" err="1"/>
              <a:t>Judaica</a:t>
            </a:r>
            <a:r>
              <a:rPr lang="it-IT" i="1" dirty="0"/>
              <a:t> «gli Ebrei in Italia tra Rinascimento ed Età barocca», </a:t>
            </a:r>
            <a:r>
              <a:rPr lang="it-IT" dirty="0"/>
              <a:t>Atti del secondo Convegno internazionale, Genova 10-15 giugno 1984, Roma, Ufficio centrale per i beni archivistici, 1986.</a:t>
            </a:r>
          </a:p>
          <a:p>
            <a:pPr algn="just"/>
            <a:r>
              <a:rPr lang="it-IT" dirty="0"/>
              <a:t>Ragioni crescita: immigrazione ed espulsioni dalla penisola iberica (1492 Spagna, 1497 Portogallo).</a:t>
            </a:r>
          </a:p>
          <a:p>
            <a:pPr algn="just"/>
            <a:r>
              <a:rPr lang="it-IT" dirty="0"/>
              <a:t>Fino al ‘500 ebrei insediati specie al sud (Sicilia) solo un terzo al centro-nord (dal medioevo però già presenti per svolgere attività di prestito a pegno). Poi cose cambiano con dominazione spagnola che favorisce le espulsioni da fine ‘400.</a:t>
            </a:r>
          </a:p>
          <a:p>
            <a:pPr algn="just"/>
            <a:r>
              <a:rPr lang="it-IT" dirty="0"/>
              <a:t>Nel ‘600 crisi o stagnazione come nel resto d’Europa mediterranea (21 mila).</a:t>
            </a:r>
          </a:p>
          <a:p>
            <a:r>
              <a:rPr lang="it-IT" dirty="0"/>
              <a:t>Nel ‘700 26 mila (Roma comunità più importante e numerosa 3-5 mila).</a:t>
            </a:r>
          </a:p>
        </p:txBody>
      </p:sp>
    </p:spTree>
    <p:extLst>
      <p:ext uri="{BB962C8B-B14F-4D97-AF65-F5344CB8AC3E}">
        <p14:creationId xmlns:p14="http://schemas.microsoft.com/office/powerpoint/2010/main" val="858085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GLI EBREI SEFARDITI (spagnoli)</a:t>
            </a:r>
          </a:p>
        </p:txBody>
      </p:sp>
      <p:pic>
        <p:nvPicPr>
          <p:cNvPr id="3074" name="Picture 2" descr="In questo particolare della Pala di San Bernardino e l’Angelo, di Jaume Huguet, sono raffigurati degli ebrei ispanici del XV secolo"/>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818884" y="1825625"/>
            <a:ext cx="3646495" cy="435133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 partire dal 1449 si registrarono a Toledo vari episodi di violenza contro la minoranza degli ebrei convertiti al cristianesimo. Nell’immagine, la sinagoga di Santa María la Blanca, a Toledo"/>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90593" y="1825625"/>
            <a:ext cx="4403835"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035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AD3C68-E70C-4C38-8846-B46C20DF6E53}"/>
              </a:ext>
            </a:extLst>
          </p:cNvPr>
          <p:cNvSpPr>
            <a:spLocks noGrp="1"/>
          </p:cNvSpPr>
          <p:nvPr>
            <p:ph type="title"/>
          </p:nvPr>
        </p:nvSpPr>
        <p:spPr/>
        <p:txBody>
          <a:bodyPr>
            <a:normAutofit fontScale="90000"/>
          </a:bodyPr>
          <a:lstStyle/>
          <a:p>
            <a:pPr algn="ctr"/>
            <a:r>
              <a:rPr lang="it-IT" dirty="0"/>
              <a:t>STATO GIURIDICO E RAPPORTI CON L’ AMBIENTE CRISTIANO: LA QUESTIONE DEL PRESTITO</a:t>
            </a:r>
          </a:p>
        </p:txBody>
      </p:sp>
      <p:sp>
        <p:nvSpPr>
          <p:cNvPr id="3" name="Segnaposto contenuto 2">
            <a:extLst>
              <a:ext uri="{FF2B5EF4-FFF2-40B4-BE49-F238E27FC236}">
                <a16:creationId xmlns:a16="http://schemas.microsoft.com/office/drawing/2014/main" id="{B04D99B7-A25F-4DA1-8A98-74E9F2CFB0AD}"/>
              </a:ext>
            </a:extLst>
          </p:cNvPr>
          <p:cNvSpPr>
            <a:spLocks noGrp="1"/>
          </p:cNvSpPr>
          <p:nvPr>
            <p:ph idx="1"/>
          </p:nvPr>
        </p:nvSpPr>
        <p:spPr/>
        <p:txBody>
          <a:bodyPr>
            <a:normAutofit fontScale="62500" lnSpcReduction="20000"/>
          </a:bodyPr>
          <a:lstStyle/>
          <a:p>
            <a:pPr algn="just"/>
            <a:r>
              <a:rPr lang="it-IT" dirty="0"/>
              <a:t>Dal tardo medioevo espansione attività bancarie dal centro al nord Italia (ebrei italiani e </a:t>
            </a:r>
            <a:r>
              <a:rPr lang="it-IT" i="1" dirty="0"/>
              <a:t>askenaziti</a:t>
            </a:r>
            <a:r>
              <a:rPr lang="it-IT" dirty="0"/>
              <a:t>). Utili a stati, città, signorie.</a:t>
            </a:r>
          </a:p>
          <a:p>
            <a:pPr algn="just"/>
            <a:r>
              <a:rPr lang="it-IT" dirty="0"/>
              <a:t>Ebrei tollerati perché la loro condizione di esilio e discriminazione è prova vivente del castigo divino. Non devono essere perseguitati, ma convertiti, anche con la forza. Nei loro confronti atteggiamento oscillante tra privilegi ed emarginazione.</a:t>
            </a:r>
          </a:p>
          <a:p>
            <a:pPr algn="just"/>
            <a:r>
              <a:rPr lang="it-IT" dirty="0"/>
              <a:t>Ebrei necessari all’attività di prestito a interesse, già fiorente nelle società cristiane, ma condannata dalla Chiesa. Si consente di farla agli ebrei (i cristiani così non si dannano e gli ebrei posso essere oggetto di ricatti e tassazioni). </a:t>
            </a:r>
          </a:p>
          <a:p>
            <a:pPr algn="just"/>
            <a:r>
              <a:rPr lang="it-IT" dirty="0"/>
              <a:t>Le regole locali dell’insediamento sono definite da contratti bilaterali (condotte) che consentono l’apertura di banchi di prestito. Sono garantite la residenza, la libertà di culto (cimiteri e sinagoghe) abitudini alimentari. Riconoscimento come </a:t>
            </a:r>
            <a:r>
              <a:rPr lang="it-IT" i="1" dirty="0"/>
              <a:t>universitas</a:t>
            </a:r>
            <a:r>
              <a:rPr lang="it-IT" dirty="0"/>
              <a:t> ossia collettività (con una certa autonomia organizzativa).</a:t>
            </a:r>
          </a:p>
          <a:p>
            <a:pPr algn="just"/>
            <a:r>
              <a:rPr lang="it-IT" dirty="0"/>
              <a:t>Rovescio della medaglia: posizione di inferiorità sociale e giuridica. Nel tempo legislazione sempre più rigida e degradante, che arriva a comprendere l’obbligo del segno distintivo e dell’abitazione in quartieri separati (preludio ai ghetti).</a:t>
            </a:r>
          </a:p>
          <a:p>
            <a:pPr algn="just"/>
            <a:r>
              <a:rPr lang="it-IT" dirty="0"/>
              <a:t>Fino al ‘500 condizione tutto sommato favorevole poi peggiora. Ebrei non riconosciuti come cittadini (solo pro tempore). Sottoposti alla giustizia laica ed ecclesiastica. La Chiesa nel corso del secolo si appropria della giurisdizione sugli ebrei (A Roma cardinale vicario e Inquisizione). Irrigidimento antiebraico.</a:t>
            </a:r>
          </a:p>
          <a:p>
            <a:pPr algn="just"/>
            <a:r>
              <a:rPr lang="it-IT" dirty="0"/>
              <a:t>Gli ebrei però elaborano un sistema di negoziazione (le comunità non sono passive e chiuse, ma attive).</a:t>
            </a:r>
          </a:p>
        </p:txBody>
      </p:sp>
    </p:spTree>
    <p:extLst>
      <p:ext uri="{BB962C8B-B14F-4D97-AF65-F5344CB8AC3E}">
        <p14:creationId xmlns:p14="http://schemas.microsoft.com/office/powerpoint/2010/main" val="85850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UN ARGOMENTO DI STUDIO</a:t>
            </a:r>
          </a:p>
        </p:txBody>
      </p:sp>
      <p:pic>
        <p:nvPicPr>
          <p:cNvPr id="1026" name="Picture 2" descr="Amazon.it: I banchieri ebrei e la Santa Sede dal 13. al 17. secolo - - Libri"/>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818290" y="1825625"/>
            <a:ext cx="3489433" cy="47328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 banchieri ebrei in Urbino nell'età ducale (rist. anast. 1902) - Luzzatto  Gino, Forni, Trama libro, 9788827123683 | Libreria Universitaria"/>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80083" y="1825625"/>
            <a:ext cx="3279227" cy="4732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18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7AC868-3E9F-488C-AB21-27D2AF749ED4}"/>
              </a:ext>
            </a:extLst>
          </p:cNvPr>
          <p:cNvSpPr>
            <a:spLocks noGrp="1"/>
          </p:cNvSpPr>
          <p:nvPr>
            <p:ph type="title"/>
          </p:nvPr>
        </p:nvSpPr>
        <p:spPr/>
        <p:txBody>
          <a:bodyPr/>
          <a:lstStyle/>
          <a:p>
            <a:pPr algn="ctr"/>
            <a:r>
              <a:rPr lang="it-IT" dirty="0"/>
              <a:t>INSEDIAMENTI E CARATTERI DEGLI EBRAISMI ITALIANI</a:t>
            </a:r>
          </a:p>
        </p:txBody>
      </p:sp>
      <p:sp>
        <p:nvSpPr>
          <p:cNvPr id="3" name="Segnaposto contenuto 2">
            <a:extLst>
              <a:ext uri="{FF2B5EF4-FFF2-40B4-BE49-F238E27FC236}">
                <a16:creationId xmlns:a16="http://schemas.microsoft.com/office/drawing/2014/main" id="{F2315C8D-0C66-405B-8EA9-20414CCFAC55}"/>
              </a:ext>
            </a:extLst>
          </p:cNvPr>
          <p:cNvSpPr>
            <a:spLocks noGrp="1"/>
          </p:cNvSpPr>
          <p:nvPr>
            <p:ph idx="1"/>
          </p:nvPr>
        </p:nvSpPr>
        <p:spPr/>
        <p:txBody>
          <a:bodyPr>
            <a:normAutofit fontScale="77500" lnSpcReduction="20000"/>
          </a:bodyPr>
          <a:lstStyle/>
          <a:p>
            <a:pPr algn="just"/>
            <a:r>
              <a:rPr lang="it-IT" dirty="0"/>
              <a:t>Caratteri peculiari: oltre alla mobilità, esistenza di rete diffusa di relazioni famigliari, economiche e culturali tra comunità diverse e lontane geograficamente (strategia totalizzante). Molti casi citati da R. Mazzei: mobilità ebraica componente importante del fenomeno su scala europea.</a:t>
            </a:r>
          </a:p>
          <a:p>
            <a:pPr algn="just"/>
            <a:r>
              <a:rPr lang="it-IT" dirty="0"/>
              <a:t>Stato della Chiesa: all’inizio politica non di espulsione, ma di segregazione e separazione dalla società cristiana.</a:t>
            </a:r>
          </a:p>
          <a:p>
            <a:pPr algn="just"/>
            <a:r>
              <a:rPr lang="it-IT" dirty="0"/>
              <a:t>Polo primario la Marca pontificia (attuali Marche). Insediamenti importanti per numero, capillarità sul territorio e rilevanza attività economiche (non solo prestito, ma commercio e imprenditoria). Pesaro, Urbino (Della Rovere), Senigallia, ma soprattutto Ancona.</a:t>
            </a:r>
          </a:p>
          <a:p>
            <a:pPr algn="just"/>
            <a:r>
              <a:rPr lang="it-IT" dirty="0"/>
              <a:t>Ancona: presenza ebraica in aumento con arrivo di ebrei e neoconvertiti dalla penisola iberica a inizio ‘500. </a:t>
            </a:r>
            <a:r>
              <a:rPr lang="it-IT" i="1" dirty="0"/>
              <a:t>Escalation </a:t>
            </a:r>
            <a:r>
              <a:rPr lang="it-IT" dirty="0"/>
              <a:t>repressiva a metà secolo con Controriforma (rogo del </a:t>
            </a:r>
            <a:r>
              <a:rPr lang="it-IT" i="1" dirty="0"/>
              <a:t>Talmud</a:t>
            </a:r>
            <a:r>
              <a:rPr lang="it-IT" dirty="0"/>
              <a:t> a Roma 1553, creazione ghetti di Roma e Ancona 1555, rogo di Ancona 1556). Espulsione ebrei nel 1569 (consentita solo presenza a Roma e Ancona).</a:t>
            </a:r>
          </a:p>
          <a:p>
            <a:pPr algn="just"/>
            <a:r>
              <a:rPr lang="it-IT" dirty="0"/>
              <a:t>Il numero della comunità risulta drasticamente ridimensionato, ma non scompaiono (molti fuggono ad esempio a Ferrara).</a:t>
            </a:r>
          </a:p>
        </p:txBody>
      </p:sp>
    </p:spTree>
    <p:extLst>
      <p:ext uri="{BB962C8B-B14F-4D97-AF65-F5344CB8AC3E}">
        <p14:creationId xmlns:p14="http://schemas.microsoft.com/office/powerpoint/2010/main" val="697576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2433C0-DDE5-403F-A160-43300AA82FEE}"/>
              </a:ext>
            </a:extLst>
          </p:cNvPr>
          <p:cNvSpPr>
            <a:spLocks noGrp="1"/>
          </p:cNvSpPr>
          <p:nvPr>
            <p:ph type="title"/>
          </p:nvPr>
        </p:nvSpPr>
        <p:spPr>
          <a:xfrm>
            <a:off x="838200" y="325368"/>
            <a:ext cx="10515600" cy="1325563"/>
          </a:xfrm>
        </p:spPr>
        <p:txBody>
          <a:bodyPr/>
          <a:lstStyle/>
          <a:p>
            <a:pPr algn="ctr"/>
            <a:r>
              <a:rPr lang="it-IT" dirty="0"/>
              <a:t> CASI STUDIO: ANCONA E FERRARA</a:t>
            </a:r>
          </a:p>
        </p:txBody>
      </p:sp>
      <p:sp>
        <p:nvSpPr>
          <p:cNvPr id="3" name="Segnaposto contenuto 2">
            <a:extLst>
              <a:ext uri="{FF2B5EF4-FFF2-40B4-BE49-F238E27FC236}">
                <a16:creationId xmlns:a16="http://schemas.microsoft.com/office/drawing/2014/main" id="{EBDEB38E-4E5F-4371-81AE-0F3E2E6F22D7}"/>
              </a:ext>
            </a:extLst>
          </p:cNvPr>
          <p:cNvSpPr>
            <a:spLocks noGrp="1"/>
          </p:cNvSpPr>
          <p:nvPr>
            <p:ph sz="half" idx="1"/>
          </p:nvPr>
        </p:nvSpPr>
        <p:spPr/>
        <p:txBody>
          <a:bodyPr>
            <a:normAutofit fontScale="62500" lnSpcReduction="20000"/>
          </a:bodyPr>
          <a:lstStyle/>
          <a:p>
            <a:pPr algn="just"/>
            <a:r>
              <a:rPr lang="it-IT" dirty="0"/>
              <a:t>Ancona esempio emblematico di commercio interculturale e di </a:t>
            </a:r>
            <a:r>
              <a:rPr lang="it-IT" i="1" dirty="0"/>
              <a:t>trading diaspora</a:t>
            </a:r>
            <a:r>
              <a:rPr lang="it-IT" dirty="0"/>
              <a:t> (comunità mercantili con spiccata mobilità, capaci di strette relazioni non solo al proprio interno ma all’esterno con altri gruppi, superando anche le barriere culturali). Nel ‘500 3 mila persone su  18 mila.</a:t>
            </a:r>
          </a:p>
          <a:p>
            <a:pPr algn="just"/>
            <a:r>
              <a:rPr lang="it-IT" dirty="0"/>
              <a:t>Rapporti con l’Impero ottomano. Concorrenza con Venezia. Crescita economica dovuta alla sua funzione di ponte tra Occidente e Oriente: (asse Ancona-Ragusa).</a:t>
            </a:r>
          </a:p>
          <a:p>
            <a:pPr algn="just"/>
            <a:r>
              <a:rPr lang="it-IT" dirty="0"/>
              <a:t>Legame Ancona-Ferrara (presenza in entrambe di famiglie di banchieri e mercanti). Rapporti complementari tra ebrei italiani (prestiti)  askenaziti, levantini e portoghesi (traffici lontani).</a:t>
            </a:r>
          </a:p>
          <a:p>
            <a:pPr algn="just"/>
            <a:r>
              <a:rPr lang="it-IT" dirty="0"/>
              <a:t>Crisi nel ‘600, ripresa nel ‘700 col porto franco.</a:t>
            </a:r>
          </a:p>
          <a:p>
            <a:pPr algn="just"/>
            <a:r>
              <a:rPr lang="it-IT" dirty="0"/>
              <a:t>Condizione particolare degli ebrei levantini: concessioni papali motivate da priorità economiche. Ad Ancona situazione privilegiata (acquisizione recente della storiografia)</a:t>
            </a:r>
          </a:p>
          <a:p>
            <a:endParaRPr lang="it-IT" dirty="0"/>
          </a:p>
        </p:txBody>
      </p:sp>
      <p:sp>
        <p:nvSpPr>
          <p:cNvPr id="4" name="Segnaposto contenuto 3">
            <a:extLst>
              <a:ext uri="{FF2B5EF4-FFF2-40B4-BE49-F238E27FC236}">
                <a16:creationId xmlns:a16="http://schemas.microsoft.com/office/drawing/2014/main" id="{5741A97E-0A84-4EDF-BA3C-D3B940ADFE3A}"/>
              </a:ext>
            </a:extLst>
          </p:cNvPr>
          <p:cNvSpPr>
            <a:spLocks noGrp="1"/>
          </p:cNvSpPr>
          <p:nvPr>
            <p:ph sz="half" idx="2"/>
          </p:nvPr>
        </p:nvSpPr>
        <p:spPr/>
        <p:txBody>
          <a:bodyPr>
            <a:normAutofit fontScale="62500" lnSpcReduction="20000"/>
          </a:bodyPr>
          <a:lstStyle/>
          <a:p>
            <a:pPr algn="just"/>
            <a:r>
              <a:rPr lang="it-IT" dirty="0"/>
              <a:t>Ferrara tollerante e </a:t>
            </a:r>
            <a:r>
              <a:rPr lang="it-IT" i="1" dirty="0"/>
              <a:t>marrana. </a:t>
            </a:r>
            <a:r>
              <a:rPr lang="it-IT" dirty="0"/>
              <a:t>Presenza di una corte rinascimentale. Capitale di piccolo stato in posizione strategica (controllo delle vie fluviali).</a:t>
            </a:r>
          </a:p>
          <a:p>
            <a:pPr algn="just"/>
            <a:r>
              <a:rPr lang="it-IT" dirty="0"/>
              <a:t>Politica tollerante di Ercole II d’Este e della moglie Renata di Francia (fino al 1559). Piano per sviluppo mercantile della città, tappa della tratta Anversa-Ancona-Ragusa). Favore concesso dal 1538 agli ebrei sefarditi e ai cristiani nuovi portoghesi (marrani) di Anversa (figura tipo Diogo Mendes, il «re del pepe»).</a:t>
            </a:r>
          </a:p>
          <a:p>
            <a:pPr algn="just"/>
            <a:r>
              <a:rPr lang="it-IT" dirty="0"/>
              <a:t>Difficoltà del viaggio a causa polizia imperiale. Aiuto dell’organizzazione segreta la </a:t>
            </a:r>
            <a:r>
              <a:rPr lang="it-IT" i="1" dirty="0" err="1"/>
              <a:t>Sedaqua</a:t>
            </a:r>
            <a:r>
              <a:rPr lang="it-IT" dirty="0"/>
              <a:t>. </a:t>
            </a:r>
          </a:p>
          <a:p>
            <a:pPr algn="just"/>
            <a:r>
              <a:rPr lang="it-IT" dirty="0"/>
              <a:t>Dagli anni quaranta a Ferrara una delle comunità sefardite più numerose (salvacondotto generale 1550). </a:t>
            </a:r>
            <a:r>
              <a:rPr lang="it-IT" i="1" dirty="0"/>
              <a:t>Privilegio della Nation </a:t>
            </a:r>
            <a:r>
              <a:rPr lang="it-IT" i="1" dirty="0" err="1"/>
              <a:t>Portughesa</a:t>
            </a:r>
            <a:r>
              <a:rPr lang="it-IT" i="1" dirty="0"/>
              <a:t> </a:t>
            </a:r>
            <a:r>
              <a:rPr lang="it-IT" dirty="0"/>
              <a:t>1555.</a:t>
            </a:r>
          </a:p>
          <a:p>
            <a:pPr algn="just"/>
            <a:r>
              <a:rPr lang="it-IT" dirty="0"/>
              <a:t>Intensa attività culturale: traduzione spagnola della Bibbia 1553 «Bibbia di Ferrara» dedicata a Gracia Nasi,  Beatriz Mendes de Luna. Crisi nel 1598.</a:t>
            </a:r>
          </a:p>
          <a:p>
            <a:pPr algn="just"/>
            <a:endParaRPr lang="it-IT" dirty="0"/>
          </a:p>
          <a:p>
            <a:pPr algn="just"/>
            <a:endParaRPr lang="it-IT" dirty="0"/>
          </a:p>
        </p:txBody>
      </p:sp>
    </p:spTree>
    <p:extLst>
      <p:ext uri="{BB962C8B-B14F-4D97-AF65-F5344CB8AC3E}">
        <p14:creationId xmlns:p14="http://schemas.microsoft.com/office/powerpoint/2010/main" val="266050276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613</TotalTime>
  <Words>2969</Words>
  <Application>Microsoft Office PowerPoint</Application>
  <PresentationFormat>Widescreen</PresentationFormat>
  <Paragraphs>113</Paragraphs>
  <Slides>22</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22</vt:i4>
      </vt:variant>
    </vt:vector>
  </HeadingPairs>
  <TitlesOfParts>
    <vt:vector size="26" baseType="lpstr">
      <vt:lpstr>Arial</vt:lpstr>
      <vt:lpstr>Calibri</vt:lpstr>
      <vt:lpstr>Calibri Light</vt:lpstr>
      <vt:lpstr>Tema di Office</vt:lpstr>
      <vt:lpstr>STATI ITALIANI E COMUNITÀ EBRAICHE NELL’ITALIA MODERNA</vt:lpstr>
      <vt:lpstr>BIBLIOGRAFIA DI RIFERIMENTO</vt:lpstr>
      <vt:lpstr>CONSIDERAZIONI PRELIMINARI</vt:lpstr>
      <vt:lpstr>TREND DEMOGRAFICO </vt:lpstr>
      <vt:lpstr>GLI EBREI SEFARDITI (spagnoli)</vt:lpstr>
      <vt:lpstr>STATO GIURIDICO E RAPPORTI CON L’ AMBIENTE CRISTIANO: LA QUESTIONE DEL PRESTITO</vt:lpstr>
      <vt:lpstr>UN ARGOMENTO DI STUDIO</vt:lpstr>
      <vt:lpstr>INSEDIAMENTI E CARATTERI DEGLI EBRAISMI ITALIANI</vt:lpstr>
      <vt:lpstr> CASI STUDIO: ANCONA E FERRARA</vt:lpstr>
      <vt:lpstr>ANCONA EBRAICA</vt:lpstr>
      <vt:lpstr>FERRARA EBRAICA</vt:lpstr>
      <vt:lpstr>CASI STUDIO: LIVORNO E VENEZIA</vt:lpstr>
      <vt:lpstr>LIVORNO EBRAICA</vt:lpstr>
      <vt:lpstr>VENEZIA EBRAICA</vt:lpstr>
      <vt:lpstr>GLI ALTRI TERRITORI</vt:lpstr>
      <vt:lpstr>FIGURE FEMMINILI: IL CASO DI BEATRIZ MENDES/GRACIA NASI (1510-1569)</vt:lpstr>
      <vt:lpstr>IL PIEMONTE SABAUDO:CRONOLOGIA E METODOLOGIA</vt:lpstr>
      <vt:lpstr>CONSIDERAZIONI </vt:lpstr>
      <vt:lpstr>PERIODIZZAZIONE</vt:lpstr>
      <vt:lpstr>PRESENZE EBRAICHE A TORINO</vt:lpstr>
      <vt:lpstr>ALCUNI SUGGERIMENTI BIBLIOGRAFICI</vt:lpstr>
      <vt:lpstr>UN GIOIELLO ARTISTICO: LA SINAGOGA DI CASALE MONFERRATO (erezione 1595)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 ITALIANI E COMUNITÀ EBRAICHE NELL’ITALIA MODERNA</dc:title>
  <dc:creator>gabriele merlin</dc:creator>
  <cp:lastModifiedBy>gabriele merlin</cp:lastModifiedBy>
  <cp:revision>94</cp:revision>
  <dcterms:created xsi:type="dcterms:W3CDTF">2021-03-11T15:31:15Z</dcterms:created>
  <dcterms:modified xsi:type="dcterms:W3CDTF">2021-03-25T10:36:47Z</dcterms:modified>
</cp:coreProperties>
</file>